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7"/>
  </p:notesMasterIdLst>
  <p:handoutMasterIdLst>
    <p:handoutMasterId r:id="rId148"/>
  </p:handoutMasterIdLst>
  <p:sldIdLst>
    <p:sldId id="912" r:id="rId2"/>
    <p:sldId id="955" r:id="rId3"/>
    <p:sldId id="913" r:id="rId4"/>
    <p:sldId id="836" r:id="rId5"/>
    <p:sldId id="914" r:id="rId6"/>
    <p:sldId id="796" r:id="rId7"/>
    <p:sldId id="797" r:id="rId8"/>
    <p:sldId id="900" r:id="rId9"/>
    <p:sldId id="794" r:id="rId10"/>
    <p:sldId id="793" r:id="rId11"/>
    <p:sldId id="840" r:id="rId12"/>
    <p:sldId id="842" r:id="rId13"/>
    <p:sldId id="841" r:id="rId14"/>
    <p:sldId id="843" r:id="rId15"/>
    <p:sldId id="399" r:id="rId16"/>
    <p:sldId id="884" r:id="rId17"/>
    <p:sldId id="799" r:id="rId18"/>
    <p:sldId id="848" r:id="rId19"/>
    <p:sldId id="849" r:id="rId20"/>
    <p:sldId id="847" r:id="rId21"/>
    <p:sldId id="881" r:id="rId22"/>
    <p:sldId id="915" r:id="rId23"/>
    <p:sldId id="947" r:id="rId24"/>
    <p:sldId id="918" r:id="rId25"/>
    <p:sldId id="928" r:id="rId26"/>
    <p:sldId id="920" r:id="rId27"/>
    <p:sldId id="927" r:id="rId28"/>
    <p:sldId id="948" r:id="rId29"/>
    <p:sldId id="949" r:id="rId30"/>
    <p:sldId id="950" r:id="rId31"/>
    <p:sldId id="921" r:id="rId32"/>
    <p:sldId id="922" r:id="rId33"/>
    <p:sldId id="923" r:id="rId34"/>
    <p:sldId id="924" r:id="rId35"/>
    <p:sldId id="781" r:id="rId36"/>
    <p:sldId id="926" r:id="rId37"/>
    <p:sldId id="925" r:id="rId38"/>
    <p:sldId id="951" r:id="rId39"/>
    <p:sldId id="952" r:id="rId40"/>
    <p:sldId id="953" r:id="rId41"/>
    <p:sldId id="780" r:id="rId42"/>
    <p:sldId id="954" r:id="rId43"/>
    <p:sldId id="850" r:id="rId44"/>
    <p:sldId id="798" r:id="rId45"/>
    <p:sldId id="851" r:id="rId46"/>
    <p:sldId id="852" r:id="rId47"/>
    <p:sldId id="902" r:id="rId48"/>
    <p:sldId id="885" r:id="rId49"/>
    <p:sldId id="863" r:id="rId50"/>
    <p:sldId id="929" r:id="rId51"/>
    <p:sldId id="930" r:id="rId52"/>
    <p:sldId id="862" r:id="rId53"/>
    <p:sldId id="861" r:id="rId54"/>
    <p:sldId id="860" r:id="rId55"/>
    <p:sldId id="898" r:id="rId56"/>
    <p:sldId id="899" r:id="rId57"/>
    <p:sldId id="886" r:id="rId58"/>
    <p:sldId id="887" r:id="rId59"/>
    <p:sldId id="888" r:id="rId60"/>
    <p:sldId id="901" r:id="rId61"/>
    <p:sldId id="889" r:id="rId62"/>
    <p:sldId id="894" r:id="rId63"/>
    <p:sldId id="896" r:id="rId64"/>
    <p:sldId id="890" r:id="rId65"/>
    <p:sldId id="893" r:id="rId66"/>
    <p:sldId id="942" r:id="rId67"/>
    <p:sldId id="897" r:id="rId68"/>
    <p:sldId id="892" r:id="rId69"/>
    <p:sldId id="891" r:id="rId70"/>
    <p:sldId id="859" r:id="rId71"/>
    <p:sldId id="931" r:id="rId72"/>
    <p:sldId id="879" r:id="rId73"/>
    <p:sldId id="857" r:id="rId74"/>
    <p:sldId id="402" r:id="rId75"/>
    <p:sldId id="880" r:id="rId76"/>
    <p:sldId id="810" r:id="rId77"/>
    <p:sldId id="865" r:id="rId78"/>
    <p:sldId id="864" r:id="rId79"/>
    <p:sldId id="866" r:id="rId80"/>
    <p:sldId id="868" r:id="rId81"/>
    <p:sldId id="813" r:id="rId82"/>
    <p:sldId id="904" r:id="rId83"/>
    <p:sldId id="905" r:id="rId84"/>
    <p:sldId id="932" r:id="rId85"/>
    <p:sldId id="906" r:id="rId86"/>
    <p:sldId id="907" r:id="rId87"/>
    <p:sldId id="903" r:id="rId88"/>
    <p:sldId id="909" r:id="rId89"/>
    <p:sldId id="910" r:id="rId90"/>
    <p:sldId id="911" r:id="rId91"/>
    <p:sldId id="933" r:id="rId92"/>
    <p:sldId id="935" r:id="rId93"/>
    <p:sldId id="867" r:id="rId94"/>
    <p:sldId id="956" r:id="rId95"/>
    <p:sldId id="936" r:id="rId96"/>
    <p:sldId id="828" r:id="rId97"/>
    <p:sldId id="811" r:id="rId98"/>
    <p:sldId id="869" r:id="rId99"/>
    <p:sldId id="808" r:id="rId100"/>
    <p:sldId id="870" r:id="rId101"/>
    <p:sldId id="871" r:id="rId102"/>
    <p:sldId id="872" r:id="rId103"/>
    <p:sldId id="873" r:id="rId104"/>
    <p:sldId id="820" r:id="rId105"/>
    <p:sldId id="817" r:id="rId106"/>
    <p:sldId id="874" r:id="rId107"/>
    <p:sldId id="822" r:id="rId108"/>
    <p:sldId id="821" r:id="rId109"/>
    <p:sldId id="818" r:id="rId110"/>
    <p:sldId id="937" r:id="rId111"/>
    <p:sldId id="908" r:id="rId112"/>
    <p:sldId id="944" r:id="rId113"/>
    <p:sldId id="945" r:id="rId114"/>
    <p:sldId id="943" r:id="rId115"/>
    <p:sldId id="946" r:id="rId116"/>
    <p:sldId id="878" r:id="rId117"/>
    <p:sldId id="829" r:id="rId118"/>
    <p:sldId id="824" r:id="rId119"/>
    <p:sldId id="825" r:id="rId120"/>
    <p:sldId id="350" r:id="rId121"/>
    <p:sldId id="875" r:id="rId122"/>
    <p:sldId id="876" r:id="rId123"/>
    <p:sldId id="877" r:id="rId124"/>
    <p:sldId id="882" r:id="rId125"/>
    <p:sldId id="883" r:id="rId126"/>
    <p:sldId id="803" r:id="rId127"/>
    <p:sldId id="814" r:id="rId128"/>
    <p:sldId id="405" r:id="rId129"/>
    <p:sldId id="283" r:id="rId130"/>
    <p:sldId id="300" r:id="rId131"/>
    <p:sldId id="366" r:id="rId132"/>
    <p:sldId id="375" r:id="rId133"/>
    <p:sldId id="456" r:id="rId134"/>
    <p:sldId id="455" r:id="rId135"/>
    <p:sldId id="835" r:id="rId136"/>
    <p:sldId id="296" r:id="rId137"/>
    <p:sldId id="815" r:id="rId138"/>
    <p:sldId id="816" r:id="rId139"/>
    <p:sldId id="805" r:id="rId140"/>
    <p:sldId id="806" r:id="rId141"/>
    <p:sldId id="941" r:id="rId142"/>
    <p:sldId id="807" r:id="rId143"/>
    <p:sldId id="934" r:id="rId144"/>
    <p:sldId id="940" r:id="rId145"/>
    <p:sldId id="938" r:id="rId1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BBC5"/>
    <a:srgbClr val="FFE0E1"/>
    <a:srgbClr val="8C8037"/>
    <a:srgbClr val="C5C17E"/>
    <a:srgbClr val="D5E3FC"/>
    <a:srgbClr val="F2F2F2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11" autoAdjust="0"/>
    <p:restoredTop sz="92995"/>
  </p:normalViewPr>
  <p:slideViewPr>
    <p:cSldViewPr snapToGrid="0" snapToObjects="1">
      <p:cViewPr varScale="1">
        <p:scale>
          <a:sx n="106" d="100"/>
          <a:sy n="106" d="100"/>
        </p:scale>
        <p:origin x="208" y="328"/>
      </p:cViewPr>
      <p:guideLst/>
    </p:cSldViewPr>
  </p:slideViewPr>
  <p:outlineViewPr>
    <p:cViewPr>
      <p:scale>
        <a:sx n="25" d="100"/>
        <a:sy n="25" d="100"/>
      </p:scale>
      <p:origin x="0" y="-106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488"/>
    </p:cViewPr>
  </p:sorterViewPr>
  <p:notesViewPr>
    <p:cSldViewPr snapToGrid="0" snapToObjects="1">
      <p:cViewPr varScale="1">
        <p:scale>
          <a:sx n="91" d="100"/>
          <a:sy n="91" d="100"/>
        </p:scale>
        <p:origin x="380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AC42631-0324-654E-BCFB-7979F4835E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9758DB6-E2A8-4243-8729-9150C65DC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4129A-09CE-274D-8C0D-5232BA948DC6}" type="datetimeFigureOut">
              <a:rPr lang="pl-PL" smtClean="0"/>
              <a:t>21.03.2023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0CF5AB-ED2E-A44A-AB68-FD53D65F96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497B3F1-DB56-C54C-880B-A0483C46E1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4BDCF-1121-5B45-AC46-D75A64A85A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80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6A34-B01B-D241-B3B4-94B1B7A79278}" type="datetimeFigureOut">
              <a:rPr lang="pl-PL" smtClean="0"/>
              <a:t>21.03.2023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4DD93-98D4-7B4B-B8A0-F7A2456B56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17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rysować? Na kartce? Na kartce 2D za pomocą ołówka (jeden kolor)? To właśnie jest modelowanie!</a:t>
            </a:r>
          </a:p>
          <a:p>
            <a:endParaRPr lang="pl-PL" dirty="0"/>
          </a:p>
          <a:p>
            <a:r>
              <a:rPr lang="pl-PL" dirty="0"/>
              <a:t>Twierdzenie: rzeczy, które istnieją da się opisać prościej.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618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919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58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4061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478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817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8505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633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774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436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Będzie ostro!! Proszę – nie opowiadajcie na mieście, że Wojtek mówił o zbawieniu kotów, bo to nie prawda!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842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Gal </a:t>
            </a:r>
            <a:r>
              <a:rPr lang="pl-PL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3, 28 - Ga 3, 28 UBG "Nie ma Żyda ani Greka, nie ma niewolnika ani wolnego, nie ma mężczyzny ani kobiety; wszyscy bowiem jedno jesteście w Chrystusie Jezusie."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wojtek.pp.org.pl</a:t>
            </a:r>
            <a:r>
              <a:rPr lang="pl-PL" dirty="0"/>
              <a:t>/pliki/notki/2018-04-02_rysunki-annie-vallotton-z-/3202bda742d7b163afe65cdbc7e4d593--</a:t>
            </a:r>
            <a:r>
              <a:rPr lang="pl-PL" dirty="0" err="1"/>
              <a:t>good</a:t>
            </a:r>
            <a:r>
              <a:rPr lang="pl-PL" dirty="0"/>
              <a:t>-news-</a:t>
            </a:r>
            <a:r>
              <a:rPr lang="pl-PL" dirty="0" err="1"/>
              <a:t>bible</a:t>
            </a:r>
            <a:r>
              <a:rPr lang="pl-PL" dirty="0"/>
              <a:t>-</a:t>
            </a:r>
            <a:r>
              <a:rPr lang="pl-PL" dirty="0" err="1"/>
              <a:t>bible-illustrations.jpg</a:t>
            </a:r>
            <a:r>
              <a:rPr lang="pl-PL" dirty="0"/>
              <a:t> </a:t>
            </a:r>
            <a:br>
              <a:rPr lang="pl-PL" dirty="0"/>
            </a:br>
            <a:r>
              <a:rPr lang="pl-PL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Rysunki Annie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Vallotton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z Good News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Bible</a:t>
            </a:r>
            <a:endParaRPr lang="pl-PL" b="0" i="0" u="none" strike="noStrike" dirty="0">
              <a:solidFill>
                <a:srgbClr val="212529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0" i="0" u="none" strike="noStrike" dirty="0">
              <a:solidFill>
                <a:srgbClr val="212529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A gdzie tu są kontynenty?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98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7238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738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083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178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87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2647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153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 druku:</a:t>
            </a:r>
          </a:p>
          <a:p>
            <a:r>
              <a:rPr lang="pl-PL" dirty="0"/>
              <a:t>Mój model wszechświata potrzeby do badania relacji pomiędzy istotami stworzonymi a Bogiem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211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 druku:</a:t>
            </a:r>
          </a:p>
          <a:p>
            <a:r>
              <a:rPr lang="pl-PL" dirty="0"/>
              <a:t>Mój model wszechświata potrzeby do badania relacji pomiędzy istotami stworzonymi a Bogiem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613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818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302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5643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78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96818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70333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209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42147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2141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7699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3592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87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Jak opisać model biznesowy (przedsiębiorstwo) za pomocą 9 zdań.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6369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8970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101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2762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27310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3101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104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0119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9979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108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37270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3116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rysować? Na kartce? Na kartce 2D za pomocą ołówka (jeden kolor)? To właśnie jest modelowanie!</a:t>
            </a:r>
          </a:p>
          <a:p>
            <a:endParaRPr lang="pl-PL" dirty="0"/>
          </a:p>
          <a:p>
            <a:r>
              <a:rPr lang="pl-PL" dirty="0"/>
              <a:t>Twierdzenie: rzeczy, które istnieją da się opisać prościej.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98572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rysować? Na kartce? Na kartce 2D za pomocą ołówka (jeden kolor)? To właśnie jest modelowanie!</a:t>
            </a:r>
          </a:p>
          <a:p>
            <a:endParaRPr lang="pl-PL" dirty="0"/>
          </a:p>
          <a:p>
            <a:r>
              <a:rPr lang="pl-PL" dirty="0"/>
              <a:t>Twierdzenie: rzeczy, które istnieją da się opisać prościej.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4833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2970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00196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4262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467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0445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228600" y="241300"/>
            <a:ext cx="73152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0596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60678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228600" y="241300"/>
            <a:ext cx="73152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31098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21991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0396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18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5044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228600" y="241300"/>
            <a:ext cx="73152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21703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trudno światu znaleźć kryterium oddzielające Żydów Mesjańskich od Kościoła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921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228600" y="241300"/>
            <a:ext cx="73152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trudno światu znaleźć kryterium oddzielające Żydów Mesjańskich od Kościoła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2639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4413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36270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95863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3663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03826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538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792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2497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017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5CFB7-2CE1-A54D-B4A0-F372453F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2A4D11-F54B-7B44-9428-316EFC29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933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21.03.2023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2759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6940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21.03.2023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45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26178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duż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676405" y="424170"/>
            <a:ext cx="10081241" cy="607683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99533"/>
            <a:ext cx="10021866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087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ma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1866380" y="1077240"/>
            <a:ext cx="7738873" cy="44968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3038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łota myśl niebie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7" name="Chmurka 6"/>
          <p:cNvSpPr/>
          <p:nvPr userDrawn="1"/>
        </p:nvSpPr>
        <p:spPr>
          <a:xfrm>
            <a:off x="1147480" y="950262"/>
            <a:ext cx="9610166" cy="58449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800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24974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249743" cy="315837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249743" cy="2391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38037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380373" cy="31583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>
              <a:buNone/>
              <a:defRPr lang="pl-PL" sz="2400" i="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</a:pPr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380373" cy="23915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52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21.03.2023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05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2D60A-8645-2F4B-A5C3-7DC644C7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EB2252-DAA7-0F4E-8CFC-BE6A59EAEDD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330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pl-PL" sz="2400"/>
            </a:lvl1pPr>
            <a:lvl2pPr>
              <a:defRPr lang="pl-PL" sz="2400"/>
            </a:lvl2pPr>
            <a:lvl3pPr>
              <a:defRPr lang="pl-PL" sz="2400"/>
            </a:lvl3pPr>
            <a:lvl4pPr>
              <a:defRPr lang="pl-PL" sz="2400"/>
            </a:lvl4pPr>
            <a:lvl5pPr>
              <a:defRPr lang="pl-PL" sz="24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984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i dyskus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2B1EBCF-2C88-5843-9C8C-DB76CC028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g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8F68A1B-9B98-0C43-8998-0F724D2BE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12055">
            <a:off x="9662832" y="336446"/>
            <a:ext cx="2395568" cy="9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- W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rgbClr val="E7E7E7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CD6AA9-EDB3-E84A-9711-62C64D5F8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1680" y="101905"/>
            <a:ext cx="1134791" cy="13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2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 - FIKI i W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212010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28600" lvl="0" indent="-22860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3881120"/>
            <a:ext cx="10515600" cy="2295843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9201848-1D2D-2441-BA26-2D09933E4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44170">
            <a:off x="10347674" y="333993"/>
            <a:ext cx="1657926" cy="88795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19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B6527D-7315-0344-97B2-E408300D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4666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, schemat,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32138"/>
            <a:ext cx="10515600" cy="2813291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lIns="360000" rIns="360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455333"/>
            <a:ext cx="6172200" cy="2218332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4C7F85-6E5C-2344-98A3-2C351DB54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03CB673-A9F3-F444-AB44-AD276C900F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67074" y="4455333"/>
            <a:ext cx="4086726" cy="2218332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0236353-EEC9-6E41-855F-A5634D69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74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304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8B8AE52-9383-EE45-A132-38552EC4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BD00E2-1ED8-EB40-A208-DD6E732AE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845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6" r:id="rId3"/>
    <p:sldLayoutId id="2147483668" r:id="rId4"/>
    <p:sldLayoutId id="2147483692" r:id="rId5"/>
    <p:sldLayoutId id="2147483688" r:id="rId6"/>
    <p:sldLayoutId id="2147483689" r:id="rId7"/>
    <p:sldLayoutId id="2147483654" r:id="rId8"/>
    <p:sldLayoutId id="2147483661" r:id="rId9"/>
    <p:sldLayoutId id="2147483683" r:id="rId10"/>
    <p:sldLayoutId id="2147483684" r:id="rId11"/>
    <p:sldLayoutId id="2147483686" r:id="rId12"/>
    <p:sldLayoutId id="2147483687" r:id="rId13"/>
    <p:sldLayoutId id="2147483681" r:id="rId14"/>
    <p:sldLayoutId id="2147483682" r:id="rId15"/>
    <p:sldLayoutId id="2147483685" r:id="rId16"/>
    <p:sldLayoutId id="2147483679" r:id="rId17"/>
    <p:sldLayoutId id="2147483680" r:id="rId18"/>
    <p:sldLayoutId id="214748369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search/search.cfm?Criteria=S444&amp;t=TR#s=s_primary_0_1" TargetMode="External"/><Relationship Id="rId2" Type="http://schemas.openxmlformats.org/officeDocument/2006/relationships/hyperlink" Target="https://www.blueletterbible.org/search/search.cfm?Criteria=S5591&amp;t=TR#s=s_primary_0_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lueletterbible.org/search/search.cfm?Criteria=S4559&amp;t=TR#s=s_primary_0_1" TargetMode="External"/><Relationship Id="rId4" Type="http://schemas.openxmlformats.org/officeDocument/2006/relationships/hyperlink" Target="https://www.blueletterbible.org/search/search.cfm?Criteria=S4152&amp;t=TR#s=s_primary_0_1" TargetMode="Externa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C4675-BBE8-7B4E-889B-BFC4BD06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modelowaniu dla S.D.P.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13708B0-9BF7-4547-A673-628D2EF02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Wojciech Apel, 601425019, </a:t>
            </a:r>
            <a:r>
              <a:rPr lang="pl-PL" dirty="0" err="1"/>
              <a:t>wojtek@pp.org.pl</a:t>
            </a:r>
            <a:endParaRPr lang="pl-PL" dirty="0"/>
          </a:p>
          <a:p>
            <a:r>
              <a:rPr lang="pl-PL" dirty="0"/>
              <a:t>S.D.P Gliwice</a:t>
            </a:r>
          </a:p>
          <a:p>
            <a:r>
              <a:rPr lang="pl-PL" dirty="0"/>
              <a:t>20 marca 2023 r. – część #1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4402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F08A9E0-EDDE-E742-922D-E9DBA4C2F5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Model</a:t>
            </a:r>
            <a:r>
              <a:rPr lang="pl-PL" dirty="0"/>
              <a:t> to abstrakcyjny opis fragmentu rzeczywistości, którego celem jest ułatwienie analizy zachodzących w tym fragmencie zjawisk.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1E8F157-B40F-0545-A038-655ECE06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F370682-19C3-7246-BA5E-4FAECA4ECA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Uwagi:</a:t>
            </a:r>
          </a:p>
          <a:p>
            <a:r>
              <a:rPr lang="pl-PL" dirty="0"/>
              <a:t>Kluczowe słowo: </a:t>
            </a:r>
            <a:r>
              <a:rPr lang="pl-PL" i="1" dirty="0"/>
              <a:t>abstrakcyjny</a:t>
            </a:r>
            <a:r>
              <a:rPr lang="pl-PL" dirty="0"/>
              <a:t>.</a:t>
            </a:r>
          </a:p>
          <a:p>
            <a:r>
              <a:rPr lang="pl-PL" i="1" dirty="0"/>
              <a:t>Abstrakcyjny</a:t>
            </a:r>
            <a:r>
              <a:rPr lang="pl-PL" dirty="0"/>
              <a:t> czyli jaki?</a:t>
            </a:r>
          </a:p>
        </p:txBody>
      </p:sp>
    </p:spTree>
    <p:extLst>
      <p:ext uri="{BB962C8B-B14F-4D97-AF65-F5344CB8AC3E}">
        <p14:creationId xmlns:p14="http://schemas.microsoft.com/office/powerpoint/2010/main" val="1941640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2C3D48-08B8-C148-B964-0369EF77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Naturalistyczny obraz człowieka </a:t>
            </a:r>
            <a:br>
              <a:rPr lang="pl-PL" dirty="0"/>
            </a:br>
            <a:r>
              <a:rPr lang="pl-PL" dirty="0"/>
              <a:t>stworzony jest przez naturalistów :-)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71761-1A0F-7840-B54D-38B17202C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37893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i="0" dirty="0"/>
              <a:t>Człowiek zmysłowy (</a:t>
            </a:r>
            <a:r>
              <a:rPr lang="el-GR" dirty="0"/>
              <a:t>ψυχικός </a:t>
            </a:r>
            <a:r>
              <a:rPr lang="el-GR" dirty="0" err="1"/>
              <a:t>ἄνθρωπος</a:t>
            </a:r>
            <a:r>
              <a:rPr lang="el-GR" dirty="0"/>
              <a:t> - </a:t>
            </a:r>
            <a:r>
              <a:rPr lang="pl-PL" dirty="0" err="1"/>
              <a:t>psychikos</a:t>
            </a:r>
            <a:r>
              <a:rPr lang="pl-PL" dirty="0"/>
              <a:t> </a:t>
            </a:r>
            <a:r>
              <a:rPr lang="pl-PL" dirty="0" err="1"/>
              <a:t>anthrōpos</a:t>
            </a:r>
            <a:r>
              <a:rPr lang="pl-PL" i="0" dirty="0"/>
              <a:t>) nie przyjmuje tych rzeczy, które są z Ducha Bożego albowiem są dla niego głupotą i nie może ich poznać, ponieważ duchowo (</a:t>
            </a:r>
            <a:r>
              <a:rPr lang="el-GR" dirty="0" err="1"/>
              <a:t>πνευματικως</a:t>
            </a:r>
            <a:r>
              <a:rPr lang="pl-PL" dirty="0"/>
              <a:t> - </a:t>
            </a:r>
            <a:r>
              <a:rPr lang="pl-PL" dirty="0" err="1"/>
              <a:t>pneumatikōs</a:t>
            </a:r>
            <a:r>
              <a:rPr lang="pl-PL" i="0" dirty="0"/>
              <a:t>) są rozsądzane.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800" i="0" dirty="0"/>
              <a:t>(1Kor 2:14nn </a:t>
            </a:r>
            <a:r>
              <a:rPr lang="pl-PL" sz="1800" i="0" dirty="0" err="1"/>
              <a:t>tpnt</a:t>
            </a:r>
            <a:r>
              <a:rPr lang="pl-PL" sz="1800" i="0" dirty="0"/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800" i="0" dirty="0"/>
          </a:p>
          <a:p>
            <a:pPr marL="0" indent="0">
              <a:lnSpc>
                <a:spcPct val="100000"/>
              </a:lnSpc>
              <a:buNone/>
            </a:pPr>
            <a:r>
              <a:rPr lang="pl-PL" i="0" dirty="0"/>
              <a:t>Głupiec rzekł w swym sercu: nie ma Boga.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800" i="0" dirty="0"/>
              <a:t>(Psalm 53)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0BE965-58B8-F344-85F4-A576CAF762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364480"/>
            <a:ext cx="10515600" cy="1030702"/>
          </a:xfrm>
        </p:spPr>
        <p:txBody>
          <a:bodyPr>
            <a:normAutofit/>
          </a:bodyPr>
          <a:lstStyle/>
          <a:p>
            <a:r>
              <a:rPr lang="el-GR" sz="2000" i="1" dirty="0"/>
              <a:t>ψυχικός </a:t>
            </a:r>
            <a:r>
              <a:rPr lang="el-GR" sz="2000" i="1" dirty="0" err="1"/>
              <a:t>ἄνθρωπος</a:t>
            </a:r>
            <a:r>
              <a:rPr lang="el-GR" sz="2000" i="1" dirty="0"/>
              <a:t> - </a:t>
            </a:r>
            <a:r>
              <a:rPr lang="pl-PL" sz="2000" i="1" dirty="0" err="1"/>
              <a:t>psychikos</a:t>
            </a:r>
            <a:r>
              <a:rPr lang="pl-PL" sz="2000" i="1" dirty="0"/>
              <a:t> </a:t>
            </a:r>
            <a:r>
              <a:rPr lang="pl-PL" sz="2000" i="1" dirty="0" err="1"/>
              <a:t>anthrōpos</a:t>
            </a:r>
            <a:r>
              <a:rPr lang="pl-PL" sz="2000" dirty="0"/>
              <a:t> -&gt; Tłumaczone jest jako: człowiek zmysłowy, człowiek naturalny, człowiek cielesny?</a:t>
            </a:r>
          </a:p>
        </p:txBody>
      </p:sp>
    </p:spTree>
    <p:extLst>
      <p:ext uri="{BB962C8B-B14F-4D97-AF65-F5344CB8AC3E}">
        <p14:creationId xmlns:p14="http://schemas.microsoft.com/office/powerpoint/2010/main" val="29992718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539B8F26-377D-0745-AA19-74B77B4CD1F5}"/>
              </a:ext>
            </a:extLst>
          </p:cNvPr>
          <p:cNvGrpSpPr/>
          <p:nvPr/>
        </p:nvGrpSpPr>
        <p:grpSpPr>
          <a:xfrm>
            <a:off x="4328499" y="2916195"/>
            <a:ext cx="3939720" cy="3101546"/>
            <a:chOff x="4328499" y="2916195"/>
            <a:chExt cx="3939720" cy="3101546"/>
          </a:xfrm>
        </p:grpSpPr>
        <p:sp>
          <p:nvSpPr>
            <p:cNvPr id="40" name="Chmurka 39">
              <a:extLst>
                <a:ext uri="{FF2B5EF4-FFF2-40B4-BE49-F238E27FC236}">
                  <a16:creationId xmlns:a16="http://schemas.microsoft.com/office/drawing/2014/main" id="{2263D317-3B11-8D47-B3C2-E78107FEEF8F}"/>
                </a:ext>
              </a:extLst>
            </p:cNvPr>
            <p:cNvSpPr/>
            <p:nvPr/>
          </p:nvSpPr>
          <p:spPr>
            <a:xfrm>
              <a:off x="4732640" y="2916195"/>
              <a:ext cx="3188043" cy="3101546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Procesy myślowe</a:t>
              </a:r>
            </a:p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(zamysł)</a:t>
              </a:r>
            </a:p>
          </p:txBody>
        </p:sp>
        <p:sp>
          <p:nvSpPr>
            <p:cNvPr id="41" name="Sześcian 40">
              <a:extLst>
                <a:ext uri="{FF2B5EF4-FFF2-40B4-BE49-F238E27FC236}">
                  <a16:creationId xmlns:a16="http://schemas.microsoft.com/office/drawing/2014/main" id="{8BFE61FB-6071-4C48-B450-678DAA8B1C6C}"/>
                </a:ext>
              </a:extLst>
            </p:cNvPr>
            <p:cNvSpPr/>
            <p:nvPr/>
          </p:nvSpPr>
          <p:spPr>
            <a:xfrm>
              <a:off x="5649871" y="5045419"/>
              <a:ext cx="1058211" cy="473867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mózg</a:t>
              </a:r>
            </a:p>
          </p:txBody>
        </p:sp>
        <p:sp>
          <p:nvSpPr>
            <p:cNvPr id="42" name="Chmurka 41">
              <a:extLst>
                <a:ext uri="{FF2B5EF4-FFF2-40B4-BE49-F238E27FC236}">
                  <a16:creationId xmlns:a16="http://schemas.microsoft.com/office/drawing/2014/main" id="{4FE68A85-D439-5645-9910-57C6A60A72F2}"/>
                </a:ext>
              </a:extLst>
            </p:cNvPr>
            <p:cNvSpPr/>
            <p:nvPr/>
          </p:nvSpPr>
          <p:spPr>
            <a:xfrm>
              <a:off x="4740340" y="3988579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emocje</a:t>
              </a:r>
            </a:p>
          </p:txBody>
        </p:sp>
        <p:sp>
          <p:nvSpPr>
            <p:cNvPr id="43" name="Chmurka 42">
              <a:extLst>
                <a:ext uri="{FF2B5EF4-FFF2-40B4-BE49-F238E27FC236}">
                  <a16:creationId xmlns:a16="http://schemas.microsoft.com/office/drawing/2014/main" id="{D7138351-BFDC-D54C-9EBF-8F9AFE9553C0}"/>
                </a:ext>
              </a:extLst>
            </p:cNvPr>
            <p:cNvSpPr/>
            <p:nvPr/>
          </p:nvSpPr>
          <p:spPr>
            <a:xfrm>
              <a:off x="4328499" y="4483187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analiza</a:t>
              </a:r>
            </a:p>
          </p:txBody>
        </p:sp>
        <p:sp>
          <p:nvSpPr>
            <p:cNvPr id="44" name="Chmurka 43">
              <a:extLst>
                <a:ext uri="{FF2B5EF4-FFF2-40B4-BE49-F238E27FC236}">
                  <a16:creationId xmlns:a16="http://schemas.microsoft.com/office/drawing/2014/main" id="{EA012A4F-587D-DE40-BA13-5EEC1D5A2954}"/>
                </a:ext>
              </a:extLst>
            </p:cNvPr>
            <p:cNvSpPr/>
            <p:nvPr/>
          </p:nvSpPr>
          <p:spPr>
            <a:xfrm>
              <a:off x="5647944" y="4250497"/>
              <a:ext cx="1420958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charakter</a:t>
              </a:r>
            </a:p>
          </p:txBody>
        </p:sp>
        <p:sp>
          <p:nvSpPr>
            <p:cNvPr id="52" name="Chmurka 51">
              <a:extLst>
                <a:ext uri="{FF2B5EF4-FFF2-40B4-BE49-F238E27FC236}">
                  <a16:creationId xmlns:a16="http://schemas.microsoft.com/office/drawing/2014/main" id="{C44422A3-9BF6-E047-984B-E138E8777B19}"/>
                </a:ext>
              </a:extLst>
            </p:cNvPr>
            <p:cNvSpPr/>
            <p:nvPr/>
          </p:nvSpPr>
          <p:spPr>
            <a:xfrm>
              <a:off x="6995507" y="4060033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wola</a:t>
              </a:r>
            </a:p>
          </p:txBody>
        </p:sp>
        <p:sp>
          <p:nvSpPr>
            <p:cNvPr id="53" name="Chmurka 52">
              <a:extLst>
                <a:ext uri="{FF2B5EF4-FFF2-40B4-BE49-F238E27FC236}">
                  <a16:creationId xmlns:a16="http://schemas.microsoft.com/office/drawing/2014/main" id="{B5E891BE-B7F3-0748-8505-4C4670FBB990}"/>
                </a:ext>
              </a:extLst>
            </p:cNvPr>
            <p:cNvSpPr/>
            <p:nvPr/>
          </p:nvSpPr>
          <p:spPr>
            <a:xfrm>
              <a:off x="6552606" y="4536030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poglądy</a:t>
              </a:r>
            </a:p>
          </p:txBody>
        </p:sp>
        <p:sp>
          <p:nvSpPr>
            <p:cNvPr id="54" name="Sześcian 53">
              <a:extLst>
                <a:ext uri="{FF2B5EF4-FFF2-40B4-BE49-F238E27FC236}">
                  <a16:creationId xmlns:a16="http://schemas.microsoft.com/office/drawing/2014/main" id="{1708CD23-C335-AC45-A352-5004232BDC16}"/>
                </a:ext>
              </a:extLst>
            </p:cNvPr>
            <p:cNvSpPr/>
            <p:nvPr/>
          </p:nvSpPr>
          <p:spPr>
            <a:xfrm>
              <a:off x="6163209" y="5487838"/>
              <a:ext cx="1061156" cy="402203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hormony</a:t>
              </a:r>
              <a:endParaRPr lang="pl-PL" sz="1600" dirty="0">
                <a:solidFill>
                  <a:srgbClr val="194F31"/>
                </a:solidFill>
              </a:endParaRPr>
            </a:p>
          </p:txBody>
        </p:sp>
      </p:grp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1B80B1-5EF6-524A-987A-9C20FA51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Naturalistyczny model informacyjny </a:t>
            </a:r>
            <a:br>
              <a:rPr lang="pl-PL" dirty="0"/>
            </a:br>
            <a:r>
              <a:rPr lang="pl-PL" dirty="0"/>
              <a:t>ma pewne dość istotne braki</a:t>
            </a:r>
          </a:p>
        </p:txBody>
      </p:sp>
    </p:spTree>
    <p:extLst>
      <p:ext uri="{BB962C8B-B14F-4D97-AF65-F5344CB8AC3E}">
        <p14:creationId xmlns:p14="http://schemas.microsoft.com/office/powerpoint/2010/main" val="7845144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068F7A1-7A6D-BC43-BA5C-C3480764D2DC}"/>
              </a:ext>
            </a:extLst>
          </p:cNvPr>
          <p:cNvGrpSpPr/>
          <p:nvPr/>
        </p:nvGrpSpPr>
        <p:grpSpPr>
          <a:xfrm>
            <a:off x="5932676" y="292870"/>
            <a:ext cx="3643656" cy="3518932"/>
            <a:chOff x="4119377" y="292870"/>
            <a:chExt cx="3643656" cy="3518932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F366485-9420-3D4E-8C47-FFB3549737D6}"/>
                </a:ext>
              </a:extLst>
            </p:cNvPr>
            <p:cNvSpPr/>
            <p:nvPr/>
          </p:nvSpPr>
          <p:spPr>
            <a:xfrm>
              <a:off x="4119377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0" name="PoleTekstowe 48">
              <a:extLst>
                <a:ext uri="{FF2B5EF4-FFF2-40B4-BE49-F238E27FC236}">
                  <a16:creationId xmlns:a16="http://schemas.microsoft.com/office/drawing/2014/main" id="{8253256D-651A-ED46-AF09-30012A1F6738}"/>
                </a:ext>
              </a:extLst>
            </p:cNvPr>
            <p:cNvSpPr txBox="1"/>
            <p:nvPr/>
          </p:nvSpPr>
          <p:spPr>
            <a:xfrm>
              <a:off x="4655307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</p:grp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539B8F26-377D-0745-AA19-74B77B4CD1F5}"/>
              </a:ext>
            </a:extLst>
          </p:cNvPr>
          <p:cNvGrpSpPr/>
          <p:nvPr/>
        </p:nvGrpSpPr>
        <p:grpSpPr>
          <a:xfrm>
            <a:off x="4328499" y="2916195"/>
            <a:ext cx="3939720" cy="3101546"/>
            <a:chOff x="4328499" y="2916195"/>
            <a:chExt cx="3939720" cy="3101546"/>
          </a:xfrm>
        </p:grpSpPr>
        <p:sp>
          <p:nvSpPr>
            <p:cNvPr id="40" name="Chmurka 39">
              <a:extLst>
                <a:ext uri="{FF2B5EF4-FFF2-40B4-BE49-F238E27FC236}">
                  <a16:creationId xmlns:a16="http://schemas.microsoft.com/office/drawing/2014/main" id="{2263D317-3B11-8D47-B3C2-E78107FEEF8F}"/>
                </a:ext>
              </a:extLst>
            </p:cNvPr>
            <p:cNvSpPr/>
            <p:nvPr/>
          </p:nvSpPr>
          <p:spPr>
            <a:xfrm>
              <a:off x="4732640" y="2916195"/>
              <a:ext cx="3188043" cy="3101546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Procesy myślowe</a:t>
              </a:r>
            </a:p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(zamysł)</a:t>
              </a:r>
            </a:p>
          </p:txBody>
        </p:sp>
        <p:sp>
          <p:nvSpPr>
            <p:cNvPr id="41" name="Sześcian 40">
              <a:extLst>
                <a:ext uri="{FF2B5EF4-FFF2-40B4-BE49-F238E27FC236}">
                  <a16:creationId xmlns:a16="http://schemas.microsoft.com/office/drawing/2014/main" id="{8BFE61FB-6071-4C48-B450-678DAA8B1C6C}"/>
                </a:ext>
              </a:extLst>
            </p:cNvPr>
            <p:cNvSpPr/>
            <p:nvPr/>
          </p:nvSpPr>
          <p:spPr>
            <a:xfrm>
              <a:off x="5649871" y="5045419"/>
              <a:ext cx="1058211" cy="473867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mózg</a:t>
              </a:r>
            </a:p>
          </p:txBody>
        </p:sp>
        <p:sp>
          <p:nvSpPr>
            <p:cNvPr id="42" name="Chmurka 41">
              <a:extLst>
                <a:ext uri="{FF2B5EF4-FFF2-40B4-BE49-F238E27FC236}">
                  <a16:creationId xmlns:a16="http://schemas.microsoft.com/office/drawing/2014/main" id="{4FE68A85-D439-5645-9910-57C6A60A72F2}"/>
                </a:ext>
              </a:extLst>
            </p:cNvPr>
            <p:cNvSpPr/>
            <p:nvPr/>
          </p:nvSpPr>
          <p:spPr>
            <a:xfrm>
              <a:off x="4740340" y="3988579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emocje</a:t>
              </a:r>
            </a:p>
          </p:txBody>
        </p:sp>
        <p:sp>
          <p:nvSpPr>
            <p:cNvPr id="43" name="Chmurka 42">
              <a:extLst>
                <a:ext uri="{FF2B5EF4-FFF2-40B4-BE49-F238E27FC236}">
                  <a16:creationId xmlns:a16="http://schemas.microsoft.com/office/drawing/2014/main" id="{D7138351-BFDC-D54C-9EBF-8F9AFE9553C0}"/>
                </a:ext>
              </a:extLst>
            </p:cNvPr>
            <p:cNvSpPr/>
            <p:nvPr/>
          </p:nvSpPr>
          <p:spPr>
            <a:xfrm>
              <a:off x="4328499" y="4483187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analiza</a:t>
              </a:r>
            </a:p>
          </p:txBody>
        </p:sp>
        <p:sp>
          <p:nvSpPr>
            <p:cNvPr id="44" name="Chmurka 43">
              <a:extLst>
                <a:ext uri="{FF2B5EF4-FFF2-40B4-BE49-F238E27FC236}">
                  <a16:creationId xmlns:a16="http://schemas.microsoft.com/office/drawing/2014/main" id="{EA012A4F-587D-DE40-BA13-5EEC1D5A2954}"/>
                </a:ext>
              </a:extLst>
            </p:cNvPr>
            <p:cNvSpPr/>
            <p:nvPr/>
          </p:nvSpPr>
          <p:spPr>
            <a:xfrm>
              <a:off x="5647944" y="4250497"/>
              <a:ext cx="1420958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charakter</a:t>
              </a:r>
            </a:p>
          </p:txBody>
        </p:sp>
        <p:sp>
          <p:nvSpPr>
            <p:cNvPr id="52" name="Chmurka 51">
              <a:extLst>
                <a:ext uri="{FF2B5EF4-FFF2-40B4-BE49-F238E27FC236}">
                  <a16:creationId xmlns:a16="http://schemas.microsoft.com/office/drawing/2014/main" id="{C44422A3-9BF6-E047-984B-E138E8777B19}"/>
                </a:ext>
              </a:extLst>
            </p:cNvPr>
            <p:cNvSpPr/>
            <p:nvPr/>
          </p:nvSpPr>
          <p:spPr>
            <a:xfrm>
              <a:off x="6995507" y="4060033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wola</a:t>
              </a:r>
            </a:p>
          </p:txBody>
        </p:sp>
        <p:sp>
          <p:nvSpPr>
            <p:cNvPr id="53" name="Chmurka 52">
              <a:extLst>
                <a:ext uri="{FF2B5EF4-FFF2-40B4-BE49-F238E27FC236}">
                  <a16:creationId xmlns:a16="http://schemas.microsoft.com/office/drawing/2014/main" id="{B5E891BE-B7F3-0748-8505-4C4670FBB990}"/>
                </a:ext>
              </a:extLst>
            </p:cNvPr>
            <p:cNvSpPr/>
            <p:nvPr/>
          </p:nvSpPr>
          <p:spPr>
            <a:xfrm>
              <a:off x="6552606" y="4536030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poglądy</a:t>
              </a:r>
            </a:p>
          </p:txBody>
        </p:sp>
        <p:sp>
          <p:nvSpPr>
            <p:cNvPr id="54" name="Sześcian 53">
              <a:extLst>
                <a:ext uri="{FF2B5EF4-FFF2-40B4-BE49-F238E27FC236}">
                  <a16:creationId xmlns:a16="http://schemas.microsoft.com/office/drawing/2014/main" id="{1708CD23-C335-AC45-A352-5004232BDC16}"/>
                </a:ext>
              </a:extLst>
            </p:cNvPr>
            <p:cNvSpPr/>
            <p:nvPr/>
          </p:nvSpPr>
          <p:spPr>
            <a:xfrm>
              <a:off x="6163209" y="5487838"/>
              <a:ext cx="1061156" cy="402203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hormony</a:t>
              </a:r>
              <a:endParaRPr lang="pl-PL" sz="1600" dirty="0">
                <a:solidFill>
                  <a:srgbClr val="194F31"/>
                </a:solidFill>
              </a:endParaRPr>
            </a:p>
          </p:txBody>
        </p:sp>
      </p:grp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Owal 29">
            <a:extLst>
              <a:ext uri="{FF2B5EF4-FFF2-40B4-BE49-F238E27FC236}">
                <a16:creationId xmlns:a16="http://schemas.microsoft.com/office/drawing/2014/main" id="{A8A5F3AC-A0AB-5641-ABB5-F00AB6957C08}"/>
              </a:ext>
            </a:extLst>
          </p:cNvPr>
          <p:cNvSpPr/>
          <p:nvPr/>
        </p:nvSpPr>
        <p:spPr>
          <a:xfrm rot="14400000">
            <a:off x="7409565" y="2652714"/>
            <a:ext cx="1037950" cy="1037950"/>
          </a:xfrm>
          <a:prstGeom prst="ellipse">
            <a:avLst/>
          </a:prstGeom>
          <a:pattFill prst="wdDnDiag">
            <a:fgClr>
              <a:srgbClr val="F8F9BC"/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381F8F60-9ABB-D249-A916-644570B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Teistyczny model człowieka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950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068F7A1-7A6D-BC43-BA5C-C3480764D2DC}"/>
              </a:ext>
            </a:extLst>
          </p:cNvPr>
          <p:cNvGrpSpPr/>
          <p:nvPr/>
        </p:nvGrpSpPr>
        <p:grpSpPr>
          <a:xfrm>
            <a:off x="5932676" y="292870"/>
            <a:ext cx="3643656" cy="3518932"/>
            <a:chOff x="4119377" y="292870"/>
            <a:chExt cx="3643656" cy="3518932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F366485-9420-3D4E-8C47-FFB3549737D6}"/>
                </a:ext>
              </a:extLst>
            </p:cNvPr>
            <p:cNvSpPr/>
            <p:nvPr/>
          </p:nvSpPr>
          <p:spPr>
            <a:xfrm>
              <a:off x="4119377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0" name="PoleTekstowe 48">
              <a:extLst>
                <a:ext uri="{FF2B5EF4-FFF2-40B4-BE49-F238E27FC236}">
                  <a16:creationId xmlns:a16="http://schemas.microsoft.com/office/drawing/2014/main" id="{8253256D-651A-ED46-AF09-30012A1F6738}"/>
                </a:ext>
              </a:extLst>
            </p:cNvPr>
            <p:cNvSpPr txBox="1"/>
            <p:nvPr/>
          </p:nvSpPr>
          <p:spPr>
            <a:xfrm>
              <a:off x="4655307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</p:grp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Chmurka 39">
            <a:extLst>
              <a:ext uri="{FF2B5EF4-FFF2-40B4-BE49-F238E27FC236}">
                <a16:creationId xmlns:a16="http://schemas.microsoft.com/office/drawing/2014/main" id="{2263D317-3B11-8D47-B3C2-E78107FEEF8F}"/>
              </a:ext>
            </a:extLst>
          </p:cNvPr>
          <p:cNvSpPr/>
          <p:nvPr/>
        </p:nvSpPr>
        <p:spPr>
          <a:xfrm>
            <a:off x="4732640" y="2916195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Owal 29">
            <a:extLst>
              <a:ext uri="{FF2B5EF4-FFF2-40B4-BE49-F238E27FC236}">
                <a16:creationId xmlns:a16="http://schemas.microsoft.com/office/drawing/2014/main" id="{A8A5F3AC-A0AB-5641-ABB5-F00AB6957C08}"/>
              </a:ext>
            </a:extLst>
          </p:cNvPr>
          <p:cNvSpPr/>
          <p:nvPr/>
        </p:nvSpPr>
        <p:spPr>
          <a:xfrm rot="14400000">
            <a:off x="7409565" y="2652714"/>
            <a:ext cx="1037950" cy="1037950"/>
          </a:xfrm>
          <a:prstGeom prst="ellipse">
            <a:avLst/>
          </a:prstGeom>
          <a:pattFill prst="wdDnDiag">
            <a:fgClr>
              <a:srgbClr val="F8F9BC"/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381F8F60-9ABB-D249-A916-644570B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Teistyczny model człowieka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77684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068F7A1-7A6D-BC43-BA5C-C3480764D2DC}"/>
              </a:ext>
            </a:extLst>
          </p:cNvPr>
          <p:cNvGrpSpPr/>
          <p:nvPr/>
        </p:nvGrpSpPr>
        <p:grpSpPr>
          <a:xfrm>
            <a:off x="5932676" y="292870"/>
            <a:ext cx="3643656" cy="3518932"/>
            <a:chOff x="4119377" y="292870"/>
            <a:chExt cx="3643656" cy="3518932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F366485-9420-3D4E-8C47-FFB3549737D6}"/>
                </a:ext>
              </a:extLst>
            </p:cNvPr>
            <p:cNvSpPr/>
            <p:nvPr/>
          </p:nvSpPr>
          <p:spPr>
            <a:xfrm>
              <a:off x="4119377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0" name="PoleTekstowe 48">
              <a:extLst>
                <a:ext uri="{FF2B5EF4-FFF2-40B4-BE49-F238E27FC236}">
                  <a16:creationId xmlns:a16="http://schemas.microsoft.com/office/drawing/2014/main" id="{8253256D-651A-ED46-AF09-30012A1F6738}"/>
                </a:ext>
              </a:extLst>
            </p:cNvPr>
            <p:cNvSpPr txBox="1"/>
            <p:nvPr/>
          </p:nvSpPr>
          <p:spPr>
            <a:xfrm>
              <a:off x="4655307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</p:grp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31" name="Owal 29">
            <a:extLst>
              <a:ext uri="{FF2B5EF4-FFF2-40B4-BE49-F238E27FC236}">
                <a16:creationId xmlns:a16="http://schemas.microsoft.com/office/drawing/2014/main" id="{D398D612-15B3-7049-BA11-94D327D326EF}"/>
              </a:ext>
            </a:extLst>
          </p:cNvPr>
          <p:cNvSpPr/>
          <p:nvPr/>
        </p:nvSpPr>
        <p:spPr>
          <a:xfrm>
            <a:off x="7547199" y="1258838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Chmurka 39">
            <a:extLst>
              <a:ext uri="{FF2B5EF4-FFF2-40B4-BE49-F238E27FC236}">
                <a16:creationId xmlns:a16="http://schemas.microsoft.com/office/drawing/2014/main" id="{2263D317-3B11-8D47-B3C2-E78107FEEF8F}"/>
              </a:ext>
            </a:extLst>
          </p:cNvPr>
          <p:cNvSpPr/>
          <p:nvPr/>
        </p:nvSpPr>
        <p:spPr>
          <a:xfrm>
            <a:off x="4732640" y="2916195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wal 29">
            <a:extLst>
              <a:ext uri="{FF2B5EF4-FFF2-40B4-BE49-F238E27FC236}">
                <a16:creationId xmlns:a16="http://schemas.microsoft.com/office/drawing/2014/main" id="{A8A5F3AC-A0AB-5641-ABB5-F00AB6957C08}"/>
              </a:ext>
            </a:extLst>
          </p:cNvPr>
          <p:cNvSpPr/>
          <p:nvPr/>
        </p:nvSpPr>
        <p:spPr>
          <a:xfrm rot="14400000">
            <a:off x="7409565" y="2652714"/>
            <a:ext cx="1037950" cy="1037950"/>
          </a:xfrm>
          <a:prstGeom prst="ellipse">
            <a:avLst/>
          </a:prstGeom>
          <a:pattFill prst="wdDnDiag">
            <a:fgClr>
              <a:srgbClr val="F8F9BC"/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B2B17521-05B6-EB43-A46D-918D57268168}"/>
              </a:ext>
            </a:extLst>
          </p:cNvPr>
          <p:cNvCxnSpPr>
            <a:cxnSpLocks/>
          </p:cNvCxnSpPr>
          <p:nvPr/>
        </p:nvCxnSpPr>
        <p:spPr>
          <a:xfrm flipH="1">
            <a:off x="7350565" y="2089278"/>
            <a:ext cx="653954" cy="753194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2">
            <a:extLst>
              <a:ext uri="{FF2B5EF4-FFF2-40B4-BE49-F238E27FC236}">
                <a16:creationId xmlns:a16="http://schemas.microsoft.com/office/drawing/2014/main" id="{381F8F60-9ABB-D249-A916-644570B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Teistyczny model człowieka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288BB06-4CB2-0F47-9433-D302522122BA}"/>
              </a:ext>
            </a:extLst>
          </p:cNvPr>
          <p:cNvSpPr txBox="1"/>
          <p:nvPr/>
        </p:nvSpPr>
        <p:spPr>
          <a:xfrm>
            <a:off x="8547495" y="364734"/>
            <a:ext cx="3642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r">
              <a:defRPr sz="2400" b="1" i="1">
                <a:solidFill>
                  <a:srgbClr val="FF0000"/>
                </a:solidFill>
              </a:defRPr>
            </a:lvl1pPr>
          </a:lstStyle>
          <a:p>
            <a:pPr algn="l"/>
            <a:r>
              <a:rPr lang="pl-PL" dirty="0"/>
              <a:t>Duch Święty </a:t>
            </a:r>
            <a:br>
              <a:rPr lang="pl-PL" dirty="0"/>
            </a:br>
            <a:r>
              <a:rPr lang="pl-PL" dirty="0"/>
              <a:t>przypomina i przekonuje </a:t>
            </a:r>
            <a:br>
              <a:rPr lang="pl-PL" dirty="0"/>
            </a:br>
            <a:r>
              <a:rPr lang="pl-PL" dirty="0"/>
              <a:t>   o grzechu, </a:t>
            </a:r>
          </a:p>
          <a:p>
            <a:pPr algn="l"/>
            <a:r>
              <a:rPr lang="pl-PL" dirty="0"/>
              <a:t>      o sprawiedliwości </a:t>
            </a:r>
            <a:br>
              <a:rPr lang="pl-PL" dirty="0"/>
            </a:br>
            <a:r>
              <a:rPr lang="pl-PL" dirty="0"/>
              <a:t>         i o sądzie</a:t>
            </a:r>
          </a:p>
        </p:txBody>
      </p: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id="{BF1B6DFB-48D2-0B40-AF9E-1B99977E60C7}"/>
              </a:ext>
            </a:extLst>
          </p:cNvPr>
          <p:cNvCxnSpPr>
            <a:cxnSpLocks/>
          </p:cNvCxnSpPr>
          <p:nvPr/>
        </p:nvCxnSpPr>
        <p:spPr>
          <a:xfrm flipH="1">
            <a:off x="7808501" y="2261045"/>
            <a:ext cx="365109" cy="682952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0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2C3D48-08B8-C148-B964-0369EF77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Człowiek nowonarodzony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71761-1A0F-7840-B54D-38B17202C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19" y="1690689"/>
            <a:ext cx="10515600" cy="50548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i="0" dirty="0"/>
              <a:t>Bo któż z ludzi zna to, co ludzkie, jak tylko duch ludzki w nim? Tak i to, co z Boga, nikt nie zna, jak tylko Duch Boga.</a:t>
            </a:r>
          </a:p>
          <a:p>
            <a:pPr marL="0" indent="0">
              <a:buNone/>
            </a:pPr>
            <a:r>
              <a:rPr lang="pl-PL" i="0" baseline="30000" dirty="0"/>
              <a:t>(12)</a:t>
            </a:r>
            <a:r>
              <a:rPr lang="pl-PL" i="0" dirty="0"/>
              <a:t> Ale my nie przyjęliśmy ducha świata, lecz Ducha, który jest z Boga, abyśmy znali to wszystko, co zostało nam darowane przez Boga, o których też mówimy, nie w słowach nauczanych przez ludzką mądrość, lecz w słowach nauczanych przez Ducha Świętego, i to, co duchowe z duchowymi łączymy. </a:t>
            </a:r>
          </a:p>
          <a:p>
            <a:pPr marL="0" indent="0">
              <a:buNone/>
            </a:pPr>
            <a:r>
              <a:rPr lang="pl-PL" i="0" baseline="30000" dirty="0"/>
              <a:t>(14)</a:t>
            </a:r>
            <a:r>
              <a:rPr lang="pl-PL" i="0" dirty="0"/>
              <a:t> [ Zmysłowy człowiek nie rozumie świata duchowego. (…) ]</a:t>
            </a:r>
          </a:p>
          <a:p>
            <a:pPr marL="0" indent="0">
              <a:buNone/>
            </a:pPr>
            <a:r>
              <a:rPr lang="pl-PL" i="0" baseline="30000" dirty="0"/>
              <a:t>(15)</a:t>
            </a:r>
            <a:r>
              <a:rPr lang="pl-PL" i="0" dirty="0"/>
              <a:t> Człowiek duchowy (</a:t>
            </a:r>
            <a:r>
              <a:rPr lang="el-GR" dirty="0" err="1"/>
              <a:t>πνευματικοις</a:t>
            </a:r>
            <a:r>
              <a:rPr lang="el-GR" dirty="0"/>
              <a:t> – </a:t>
            </a:r>
            <a:r>
              <a:rPr lang="pl-PL" dirty="0" err="1"/>
              <a:t>pneumatikois</a:t>
            </a:r>
            <a:r>
              <a:rPr lang="pl-PL" i="0" dirty="0"/>
              <a:t>) wprawdzie rozsądza to wszystko, lecz sam przez nikogo nie jest rozsądzany. </a:t>
            </a:r>
          </a:p>
          <a:p>
            <a:pPr marL="0" indent="0">
              <a:buNone/>
            </a:pPr>
            <a:r>
              <a:rPr lang="pl-PL" i="0" dirty="0"/>
              <a:t>Kto bowiem poznał myśl Pana, kto Go pouczy? Ale my mamy myśl Chrystusa.</a:t>
            </a:r>
            <a:br>
              <a:rPr lang="pl-PL" i="0" dirty="0"/>
            </a:br>
            <a:endParaRPr lang="pl-PL" i="0" dirty="0"/>
          </a:p>
          <a:p>
            <a:pPr marL="0" indent="0">
              <a:buNone/>
            </a:pPr>
            <a:r>
              <a:rPr lang="pl-PL" sz="1800" i="0" dirty="0"/>
              <a:t>(1Kor 2:11-15 </a:t>
            </a:r>
            <a:r>
              <a:rPr lang="pl-PL" sz="1800" i="0" dirty="0" err="1"/>
              <a:t>tpn</a:t>
            </a:r>
            <a:r>
              <a:rPr lang="pl-PL" sz="1800" i="0" dirty="0"/>
              <a:t>)</a:t>
            </a:r>
            <a:endParaRPr lang="pl-PL" sz="1600" i="0" dirty="0"/>
          </a:p>
        </p:txBody>
      </p:sp>
    </p:spTree>
    <p:extLst>
      <p:ext uri="{BB962C8B-B14F-4D97-AF65-F5344CB8AC3E}">
        <p14:creationId xmlns:p14="http://schemas.microsoft.com/office/powerpoint/2010/main" val="27219799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068F7A1-7A6D-BC43-BA5C-C3480764D2DC}"/>
              </a:ext>
            </a:extLst>
          </p:cNvPr>
          <p:cNvGrpSpPr/>
          <p:nvPr/>
        </p:nvGrpSpPr>
        <p:grpSpPr>
          <a:xfrm>
            <a:off x="5932676" y="292870"/>
            <a:ext cx="3643656" cy="3518932"/>
            <a:chOff x="4119377" y="292870"/>
            <a:chExt cx="3643656" cy="3518932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F366485-9420-3D4E-8C47-FFB3549737D6}"/>
                </a:ext>
              </a:extLst>
            </p:cNvPr>
            <p:cNvSpPr/>
            <p:nvPr/>
          </p:nvSpPr>
          <p:spPr>
            <a:xfrm>
              <a:off x="4119377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0" name="PoleTekstowe 48">
              <a:extLst>
                <a:ext uri="{FF2B5EF4-FFF2-40B4-BE49-F238E27FC236}">
                  <a16:creationId xmlns:a16="http://schemas.microsoft.com/office/drawing/2014/main" id="{8253256D-651A-ED46-AF09-30012A1F6738}"/>
                </a:ext>
              </a:extLst>
            </p:cNvPr>
            <p:cNvSpPr txBox="1"/>
            <p:nvPr/>
          </p:nvSpPr>
          <p:spPr>
            <a:xfrm>
              <a:off x="4655307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</p:grp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31" name="Owal 29">
            <a:extLst>
              <a:ext uri="{FF2B5EF4-FFF2-40B4-BE49-F238E27FC236}">
                <a16:creationId xmlns:a16="http://schemas.microsoft.com/office/drawing/2014/main" id="{D398D612-15B3-7049-BA11-94D327D326EF}"/>
              </a:ext>
            </a:extLst>
          </p:cNvPr>
          <p:cNvSpPr/>
          <p:nvPr/>
        </p:nvSpPr>
        <p:spPr>
          <a:xfrm>
            <a:off x="7547199" y="1258838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Chmurka 39">
            <a:extLst>
              <a:ext uri="{FF2B5EF4-FFF2-40B4-BE49-F238E27FC236}">
                <a16:creationId xmlns:a16="http://schemas.microsoft.com/office/drawing/2014/main" id="{2263D317-3B11-8D47-B3C2-E78107FEEF8F}"/>
              </a:ext>
            </a:extLst>
          </p:cNvPr>
          <p:cNvSpPr/>
          <p:nvPr/>
        </p:nvSpPr>
        <p:spPr>
          <a:xfrm>
            <a:off x="4732640" y="2916195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wal 29">
            <a:extLst>
              <a:ext uri="{FF2B5EF4-FFF2-40B4-BE49-F238E27FC236}">
                <a16:creationId xmlns:a16="http://schemas.microsoft.com/office/drawing/2014/main" id="{A8A5F3AC-A0AB-5641-ABB5-F00AB6957C08}"/>
              </a:ext>
            </a:extLst>
          </p:cNvPr>
          <p:cNvSpPr/>
          <p:nvPr/>
        </p:nvSpPr>
        <p:spPr>
          <a:xfrm rot="14400000">
            <a:off x="7409565" y="2652714"/>
            <a:ext cx="1037950" cy="1037950"/>
          </a:xfrm>
          <a:prstGeom prst="ellipse">
            <a:avLst/>
          </a:prstGeom>
          <a:pattFill prst="wdDnDiag">
            <a:fgClr>
              <a:srgbClr val="F8F9BC"/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32" name="Owal 29">
            <a:extLst>
              <a:ext uri="{FF2B5EF4-FFF2-40B4-BE49-F238E27FC236}">
                <a16:creationId xmlns:a16="http://schemas.microsoft.com/office/drawing/2014/main" id="{05D088F8-9864-3F41-AE80-AB3458FE2853}"/>
              </a:ext>
            </a:extLst>
          </p:cNvPr>
          <p:cNvSpPr/>
          <p:nvPr/>
        </p:nvSpPr>
        <p:spPr>
          <a:xfrm>
            <a:off x="7152264" y="2209742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Łuk 59">
            <a:extLst>
              <a:ext uri="{FF2B5EF4-FFF2-40B4-BE49-F238E27FC236}">
                <a16:creationId xmlns:a16="http://schemas.microsoft.com/office/drawing/2014/main" id="{CDFF5090-DB48-1847-8C5A-580F19024823}"/>
              </a:ext>
            </a:extLst>
          </p:cNvPr>
          <p:cNvSpPr/>
          <p:nvPr/>
        </p:nvSpPr>
        <p:spPr>
          <a:xfrm rot="10078800" flipV="1">
            <a:off x="4837809" y="2494287"/>
            <a:ext cx="3089417" cy="1999104"/>
          </a:xfrm>
          <a:prstGeom prst="arc">
            <a:avLst>
              <a:gd name="adj1" fmla="val 12124130"/>
              <a:gd name="adj2" fmla="val 126879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B2B17521-05B6-EB43-A46D-918D57268168}"/>
              </a:ext>
            </a:extLst>
          </p:cNvPr>
          <p:cNvCxnSpPr>
            <a:cxnSpLocks/>
          </p:cNvCxnSpPr>
          <p:nvPr/>
        </p:nvCxnSpPr>
        <p:spPr>
          <a:xfrm flipH="1">
            <a:off x="7280415" y="1962615"/>
            <a:ext cx="1488480" cy="2428932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2">
            <a:extLst>
              <a:ext uri="{FF2B5EF4-FFF2-40B4-BE49-F238E27FC236}">
                <a16:creationId xmlns:a16="http://schemas.microsoft.com/office/drawing/2014/main" id="{381F8F60-9ABB-D249-A916-644570B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Człowiek nowonarodzony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B2FEB9E1-9504-EF44-849B-8A794D9EABA6}"/>
              </a:ext>
            </a:extLst>
          </p:cNvPr>
          <p:cNvSpPr txBox="1"/>
          <p:nvPr/>
        </p:nvSpPr>
        <p:spPr>
          <a:xfrm>
            <a:off x="4553808" y="1636190"/>
            <a:ext cx="2726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r">
              <a:defRPr sz="2400" b="1" i="1">
                <a:solidFill>
                  <a:srgbClr val="FF0000"/>
                </a:solidFill>
              </a:defRPr>
            </a:lvl1pPr>
          </a:lstStyle>
          <a:p>
            <a:r>
              <a:rPr lang="pl-PL" dirty="0"/>
              <a:t>objawienie</a:t>
            </a:r>
          </a:p>
          <a:p>
            <a:r>
              <a:rPr lang="pl-PL" dirty="0"/>
              <a:t>inspiracja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DC8AAB19-2ACC-824F-9207-2784630FAF1B}"/>
              </a:ext>
            </a:extLst>
          </p:cNvPr>
          <p:cNvSpPr txBox="1"/>
          <p:nvPr/>
        </p:nvSpPr>
        <p:spPr>
          <a:xfrm>
            <a:off x="1288394" y="5074416"/>
            <a:ext cx="2109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dirty="0">
                <a:solidFill>
                  <a:srgbClr val="FF0000"/>
                </a:solidFill>
              </a:rPr>
              <a:t>odczuwanie</a:t>
            </a:r>
          </a:p>
          <a:p>
            <a:r>
              <a:rPr lang="pl-PL" dirty="0">
                <a:solidFill>
                  <a:srgbClr val="FF0000"/>
                </a:solidFill>
              </a:rPr>
              <a:t>poznawanie</a:t>
            </a:r>
          </a:p>
          <a:p>
            <a:r>
              <a:rPr lang="pl-PL" dirty="0">
                <a:solidFill>
                  <a:srgbClr val="FF0000"/>
                </a:solidFill>
              </a:rPr>
              <a:t>badanie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1C55A575-141F-FB4B-B902-FF68DFE73A38}"/>
              </a:ext>
            </a:extLst>
          </p:cNvPr>
          <p:cNvSpPr txBox="1"/>
          <p:nvPr/>
        </p:nvSpPr>
        <p:spPr>
          <a:xfrm>
            <a:off x="8116331" y="5251887"/>
            <a:ext cx="272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r>
              <a:rPr lang="pl-PL" dirty="0">
                <a:solidFill>
                  <a:srgbClr val="FF0000"/>
                </a:solidFill>
              </a:rPr>
              <a:t>działania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komunikowanie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przemieszczanie się</a:t>
            </a:r>
          </a:p>
        </p:txBody>
      </p:sp>
    </p:spTree>
    <p:extLst>
      <p:ext uri="{BB962C8B-B14F-4D97-AF65-F5344CB8AC3E}">
        <p14:creationId xmlns:p14="http://schemas.microsoft.com/office/powerpoint/2010/main" val="147653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2C3D48-08B8-C148-B964-0369EF77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Człowiek duchowy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71761-1A0F-7840-B54D-38B17202C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19" y="1690689"/>
            <a:ext cx="10515600" cy="5054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i="0" dirty="0"/>
              <a:t>Z Chrystusem jestem przybity do krzyża i żyję już nie ja, lecz żyje we mnie Chrystus; a to, że teraz żyję w ciele, żyję w wierze Syna Bożego, który mnie umiłował i wydał samego siebie za mnie.</a:t>
            </a:r>
          </a:p>
          <a:p>
            <a:pPr marL="0" indent="0">
              <a:buNone/>
            </a:pPr>
            <a:r>
              <a:rPr lang="pl-PL" sz="1800" i="0" dirty="0"/>
              <a:t>(Gal 2:20 </a:t>
            </a:r>
            <a:r>
              <a:rPr lang="pl-PL" sz="1800" i="0" dirty="0" err="1"/>
              <a:t>tpnp</a:t>
            </a:r>
            <a:r>
              <a:rPr lang="pl-PL" sz="1800" i="0" dirty="0"/>
              <a:t>)</a:t>
            </a:r>
          </a:p>
          <a:p>
            <a:pPr marL="0" indent="0">
              <a:buNone/>
            </a:pPr>
            <a:endParaRPr lang="pl-PL" i="0" baseline="30000" dirty="0"/>
          </a:p>
          <a:p>
            <a:pPr marL="0" indent="0">
              <a:buNone/>
            </a:pPr>
            <a:r>
              <a:rPr lang="pl-PL" i="0" dirty="0"/>
              <a:t>Człowiek duchowy (</a:t>
            </a:r>
            <a:r>
              <a:rPr lang="el-GR" dirty="0" err="1"/>
              <a:t>πνευματικοις</a:t>
            </a:r>
            <a:r>
              <a:rPr lang="el-GR" dirty="0"/>
              <a:t> – </a:t>
            </a:r>
            <a:r>
              <a:rPr lang="pl-PL" dirty="0" err="1"/>
              <a:t>pneumatikois</a:t>
            </a:r>
            <a:r>
              <a:rPr lang="pl-PL" i="0" dirty="0"/>
              <a:t>) wprawdzie rozsądza to wszystko, lecz sam przez nikogo nie jest rozsądzany. </a:t>
            </a:r>
          </a:p>
          <a:p>
            <a:pPr marL="0" indent="0">
              <a:buNone/>
            </a:pPr>
            <a:r>
              <a:rPr lang="pl-PL" i="0" dirty="0"/>
              <a:t>Kto bowiem poznał myśl Pana, kto Go pouczy? Ale my mamy myśl Chrystusa.</a:t>
            </a:r>
          </a:p>
          <a:p>
            <a:pPr marL="0" indent="0">
              <a:buNone/>
            </a:pPr>
            <a:r>
              <a:rPr lang="pl-PL" sz="1800" i="0" dirty="0"/>
              <a:t>(1Kor 2:15n </a:t>
            </a:r>
            <a:r>
              <a:rPr lang="pl-PL" sz="1800" i="0" dirty="0" err="1"/>
              <a:t>tpnp</a:t>
            </a:r>
            <a:r>
              <a:rPr lang="pl-PL" sz="1800" i="0" dirty="0"/>
              <a:t>)</a:t>
            </a:r>
            <a:endParaRPr lang="pl-PL" sz="1600" i="0" dirty="0"/>
          </a:p>
        </p:txBody>
      </p:sp>
    </p:spTree>
    <p:extLst>
      <p:ext uri="{BB962C8B-B14F-4D97-AF65-F5344CB8AC3E}">
        <p14:creationId xmlns:p14="http://schemas.microsoft.com/office/powerpoint/2010/main" val="8899018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068F7A1-7A6D-BC43-BA5C-C3480764D2DC}"/>
              </a:ext>
            </a:extLst>
          </p:cNvPr>
          <p:cNvGrpSpPr/>
          <p:nvPr/>
        </p:nvGrpSpPr>
        <p:grpSpPr>
          <a:xfrm>
            <a:off x="5932676" y="292870"/>
            <a:ext cx="3643656" cy="3518932"/>
            <a:chOff x="4119377" y="292870"/>
            <a:chExt cx="3643656" cy="3518932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F366485-9420-3D4E-8C47-FFB3549737D6}"/>
                </a:ext>
              </a:extLst>
            </p:cNvPr>
            <p:cNvSpPr/>
            <p:nvPr/>
          </p:nvSpPr>
          <p:spPr>
            <a:xfrm>
              <a:off x="4119377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0" name="PoleTekstowe 48">
              <a:extLst>
                <a:ext uri="{FF2B5EF4-FFF2-40B4-BE49-F238E27FC236}">
                  <a16:creationId xmlns:a16="http://schemas.microsoft.com/office/drawing/2014/main" id="{8253256D-651A-ED46-AF09-30012A1F6738}"/>
                </a:ext>
              </a:extLst>
            </p:cNvPr>
            <p:cNvSpPr txBox="1"/>
            <p:nvPr/>
          </p:nvSpPr>
          <p:spPr>
            <a:xfrm>
              <a:off x="4655307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</p:grp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31" name="Owal 29">
            <a:extLst>
              <a:ext uri="{FF2B5EF4-FFF2-40B4-BE49-F238E27FC236}">
                <a16:creationId xmlns:a16="http://schemas.microsoft.com/office/drawing/2014/main" id="{D398D612-15B3-7049-BA11-94D327D326EF}"/>
              </a:ext>
            </a:extLst>
          </p:cNvPr>
          <p:cNvSpPr/>
          <p:nvPr/>
        </p:nvSpPr>
        <p:spPr>
          <a:xfrm>
            <a:off x="7547199" y="1258838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Chmurka 39">
            <a:extLst>
              <a:ext uri="{FF2B5EF4-FFF2-40B4-BE49-F238E27FC236}">
                <a16:creationId xmlns:a16="http://schemas.microsoft.com/office/drawing/2014/main" id="{2263D317-3B11-8D47-B3C2-E78107FEEF8F}"/>
              </a:ext>
            </a:extLst>
          </p:cNvPr>
          <p:cNvSpPr/>
          <p:nvPr/>
        </p:nvSpPr>
        <p:spPr>
          <a:xfrm>
            <a:off x="4732640" y="2916195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wal 29">
            <a:extLst>
              <a:ext uri="{FF2B5EF4-FFF2-40B4-BE49-F238E27FC236}">
                <a16:creationId xmlns:a16="http://schemas.microsoft.com/office/drawing/2014/main" id="{A8A5F3AC-A0AB-5641-ABB5-F00AB6957C08}"/>
              </a:ext>
            </a:extLst>
          </p:cNvPr>
          <p:cNvSpPr/>
          <p:nvPr/>
        </p:nvSpPr>
        <p:spPr>
          <a:xfrm rot="14400000">
            <a:off x="7409565" y="2652714"/>
            <a:ext cx="1037950" cy="1037950"/>
          </a:xfrm>
          <a:prstGeom prst="ellipse">
            <a:avLst/>
          </a:prstGeom>
          <a:pattFill prst="wdDnDiag">
            <a:fgClr>
              <a:srgbClr val="F8F9BC"/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32" name="Owal 29">
            <a:extLst>
              <a:ext uri="{FF2B5EF4-FFF2-40B4-BE49-F238E27FC236}">
                <a16:creationId xmlns:a16="http://schemas.microsoft.com/office/drawing/2014/main" id="{05D088F8-9864-3F41-AE80-AB3458FE2853}"/>
              </a:ext>
            </a:extLst>
          </p:cNvPr>
          <p:cNvSpPr/>
          <p:nvPr/>
        </p:nvSpPr>
        <p:spPr>
          <a:xfrm>
            <a:off x="7152264" y="2209742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Łuk 59">
            <a:extLst>
              <a:ext uri="{FF2B5EF4-FFF2-40B4-BE49-F238E27FC236}">
                <a16:creationId xmlns:a16="http://schemas.microsoft.com/office/drawing/2014/main" id="{CDFF5090-DB48-1847-8C5A-580F19024823}"/>
              </a:ext>
            </a:extLst>
          </p:cNvPr>
          <p:cNvSpPr/>
          <p:nvPr/>
        </p:nvSpPr>
        <p:spPr>
          <a:xfrm rot="10078800" flipV="1">
            <a:off x="4837809" y="2494287"/>
            <a:ext cx="3089417" cy="1999104"/>
          </a:xfrm>
          <a:prstGeom prst="arc">
            <a:avLst>
              <a:gd name="adj1" fmla="val 12124130"/>
              <a:gd name="adj2" fmla="val 1268793"/>
            </a:avLst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B2B17521-05B6-EB43-A46D-918D57268168}"/>
              </a:ext>
            </a:extLst>
          </p:cNvPr>
          <p:cNvCxnSpPr>
            <a:cxnSpLocks/>
          </p:cNvCxnSpPr>
          <p:nvPr/>
        </p:nvCxnSpPr>
        <p:spPr>
          <a:xfrm flipH="1">
            <a:off x="7437657" y="2071799"/>
            <a:ext cx="1399478" cy="2283697"/>
          </a:xfrm>
          <a:prstGeom prst="line">
            <a:avLst/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2">
            <a:extLst>
              <a:ext uri="{FF2B5EF4-FFF2-40B4-BE49-F238E27FC236}">
                <a16:creationId xmlns:a16="http://schemas.microsoft.com/office/drawing/2014/main" id="{381F8F60-9ABB-D249-A916-644570B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Człowiek duchowy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B2FEB9E1-9504-EF44-849B-8A794D9EABA6}"/>
              </a:ext>
            </a:extLst>
          </p:cNvPr>
          <p:cNvSpPr txBox="1"/>
          <p:nvPr/>
        </p:nvSpPr>
        <p:spPr>
          <a:xfrm>
            <a:off x="4553808" y="1636190"/>
            <a:ext cx="2726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r">
              <a:defRPr sz="2400" b="1" i="1">
                <a:solidFill>
                  <a:srgbClr val="FF0000"/>
                </a:solidFill>
              </a:defRPr>
            </a:lvl1pPr>
          </a:lstStyle>
          <a:p>
            <a:r>
              <a:rPr lang="pl-PL" dirty="0"/>
              <a:t>objawienie</a:t>
            </a:r>
          </a:p>
          <a:p>
            <a:r>
              <a:rPr lang="pl-PL" dirty="0"/>
              <a:t>inspiracja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DC8AAB19-2ACC-824F-9207-2784630FAF1B}"/>
              </a:ext>
            </a:extLst>
          </p:cNvPr>
          <p:cNvSpPr txBox="1"/>
          <p:nvPr/>
        </p:nvSpPr>
        <p:spPr>
          <a:xfrm>
            <a:off x="1288394" y="5074416"/>
            <a:ext cx="2109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dirty="0">
                <a:solidFill>
                  <a:srgbClr val="FF0000"/>
                </a:solidFill>
              </a:rPr>
              <a:t>odczuwanie</a:t>
            </a:r>
          </a:p>
          <a:p>
            <a:r>
              <a:rPr lang="pl-PL" dirty="0">
                <a:solidFill>
                  <a:srgbClr val="FF0000"/>
                </a:solidFill>
              </a:rPr>
              <a:t>poznawanie</a:t>
            </a:r>
          </a:p>
          <a:p>
            <a:r>
              <a:rPr lang="pl-PL" dirty="0">
                <a:solidFill>
                  <a:srgbClr val="FF0000"/>
                </a:solidFill>
              </a:rPr>
              <a:t>badanie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1C55A575-141F-FB4B-B902-FF68DFE73A38}"/>
              </a:ext>
            </a:extLst>
          </p:cNvPr>
          <p:cNvSpPr txBox="1"/>
          <p:nvPr/>
        </p:nvSpPr>
        <p:spPr>
          <a:xfrm>
            <a:off x="8116331" y="5251887"/>
            <a:ext cx="272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r>
              <a:rPr lang="pl-PL" dirty="0">
                <a:solidFill>
                  <a:srgbClr val="FF0000"/>
                </a:solidFill>
              </a:rPr>
              <a:t>działania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komunikowanie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przemieszczanie się</a:t>
            </a:r>
          </a:p>
        </p:txBody>
      </p: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87B74262-BECF-5C4F-857D-C2C66DA2B2C5}"/>
              </a:ext>
            </a:extLst>
          </p:cNvPr>
          <p:cNvCxnSpPr>
            <a:cxnSpLocks/>
          </p:cNvCxnSpPr>
          <p:nvPr/>
        </p:nvCxnSpPr>
        <p:spPr>
          <a:xfrm flipH="1">
            <a:off x="8171110" y="2032925"/>
            <a:ext cx="450446" cy="735046"/>
          </a:xfrm>
          <a:prstGeom prst="line">
            <a:avLst/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731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AC61B96-BF94-A743-BDFC-9798AD44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Epistemologia człowieka nowonarodzonego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C0F3173-EC67-1149-ACB5-CEE146034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Jak człowiek poznaje prawdę?</a:t>
            </a:r>
          </a:p>
          <a:p>
            <a:pPr lvl="1"/>
            <a:r>
              <a:rPr lang="pl-PL" dirty="0"/>
              <a:t>zmysłami - poprzez badanie świata.</a:t>
            </a:r>
          </a:p>
          <a:p>
            <a:pPr lvl="1"/>
            <a:r>
              <a:rPr lang="pl-PL" dirty="0"/>
              <a:t>duchowo - poprzez objawianie się Boga.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Trudne pytanie: </a:t>
            </a:r>
          </a:p>
          <a:p>
            <a:pPr lvl="1"/>
            <a:r>
              <a:rPr lang="pl-PL" dirty="0"/>
              <a:t>Czy czytanie Pisma Świętego jest badaniem czy objawieniem?</a:t>
            </a:r>
          </a:p>
          <a:p>
            <a:pPr lvl="1"/>
            <a:r>
              <a:rPr lang="pl-PL" dirty="0"/>
              <a:t>A może jest badaniem objawiania się Boga w przeszłości?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26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F08A9E0-EDDE-E742-922D-E9DBA4C2F5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Abstrakcyjność</a:t>
            </a:r>
            <a:r>
              <a:rPr lang="pl-PL" dirty="0"/>
              <a:t> to świadomie zaniedbywanie pewnych elementów rzeczywistości zaś wyeksponowanie innych ponad miarę.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1E8F157-B40F-0545-A038-655ECE06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Abstrakcja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F85A6AC-1A36-D345-BD55-8A7301ED69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18861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068F7A1-7A6D-BC43-BA5C-C3480764D2DC}"/>
              </a:ext>
            </a:extLst>
          </p:cNvPr>
          <p:cNvGrpSpPr/>
          <p:nvPr/>
        </p:nvGrpSpPr>
        <p:grpSpPr>
          <a:xfrm>
            <a:off x="5932676" y="292870"/>
            <a:ext cx="3643656" cy="3518932"/>
            <a:chOff x="4119377" y="292870"/>
            <a:chExt cx="3643656" cy="3518932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F366485-9420-3D4E-8C47-FFB3549737D6}"/>
                </a:ext>
              </a:extLst>
            </p:cNvPr>
            <p:cNvSpPr/>
            <p:nvPr/>
          </p:nvSpPr>
          <p:spPr>
            <a:xfrm>
              <a:off x="4119377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0" name="PoleTekstowe 48">
              <a:extLst>
                <a:ext uri="{FF2B5EF4-FFF2-40B4-BE49-F238E27FC236}">
                  <a16:creationId xmlns:a16="http://schemas.microsoft.com/office/drawing/2014/main" id="{8253256D-651A-ED46-AF09-30012A1F6738}"/>
                </a:ext>
              </a:extLst>
            </p:cNvPr>
            <p:cNvSpPr txBox="1"/>
            <p:nvPr/>
          </p:nvSpPr>
          <p:spPr>
            <a:xfrm>
              <a:off x="4655307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</p:grp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31" name="Owal 29">
            <a:extLst>
              <a:ext uri="{FF2B5EF4-FFF2-40B4-BE49-F238E27FC236}">
                <a16:creationId xmlns:a16="http://schemas.microsoft.com/office/drawing/2014/main" id="{D398D612-15B3-7049-BA11-94D327D326EF}"/>
              </a:ext>
            </a:extLst>
          </p:cNvPr>
          <p:cNvSpPr/>
          <p:nvPr/>
        </p:nvSpPr>
        <p:spPr>
          <a:xfrm>
            <a:off x="7547199" y="1258838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Chmurka 39">
            <a:extLst>
              <a:ext uri="{FF2B5EF4-FFF2-40B4-BE49-F238E27FC236}">
                <a16:creationId xmlns:a16="http://schemas.microsoft.com/office/drawing/2014/main" id="{2263D317-3B11-8D47-B3C2-E78107FEEF8F}"/>
              </a:ext>
            </a:extLst>
          </p:cNvPr>
          <p:cNvSpPr/>
          <p:nvPr/>
        </p:nvSpPr>
        <p:spPr>
          <a:xfrm>
            <a:off x="4732640" y="2916195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wal 29">
            <a:extLst>
              <a:ext uri="{FF2B5EF4-FFF2-40B4-BE49-F238E27FC236}">
                <a16:creationId xmlns:a16="http://schemas.microsoft.com/office/drawing/2014/main" id="{A8A5F3AC-A0AB-5641-ABB5-F00AB6957C08}"/>
              </a:ext>
            </a:extLst>
          </p:cNvPr>
          <p:cNvSpPr/>
          <p:nvPr/>
        </p:nvSpPr>
        <p:spPr>
          <a:xfrm rot="14400000">
            <a:off x="7409565" y="2652714"/>
            <a:ext cx="1037950" cy="1037950"/>
          </a:xfrm>
          <a:prstGeom prst="ellipse">
            <a:avLst/>
          </a:prstGeom>
          <a:pattFill prst="wdDnDiag">
            <a:fgClr>
              <a:srgbClr val="F8F9BC"/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32" name="Owal 29">
            <a:extLst>
              <a:ext uri="{FF2B5EF4-FFF2-40B4-BE49-F238E27FC236}">
                <a16:creationId xmlns:a16="http://schemas.microsoft.com/office/drawing/2014/main" id="{05D088F8-9864-3F41-AE80-AB3458FE2853}"/>
              </a:ext>
            </a:extLst>
          </p:cNvPr>
          <p:cNvSpPr/>
          <p:nvPr/>
        </p:nvSpPr>
        <p:spPr>
          <a:xfrm>
            <a:off x="7152264" y="2209742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Łuk 59">
            <a:extLst>
              <a:ext uri="{FF2B5EF4-FFF2-40B4-BE49-F238E27FC236}">
                <a16:creationId xmlns:a16="http://schemas.microsoft.com/office/drawing/2014/main" id="{CDFF5090-DB48-1847-8C5A-580F19024823}"/>
              </a:ext>
            </a:extLst>
          </p:cNvPr>
          <p:cNvSpPr/>
          <p:nvPr/>
        </p:nvSpPr>
        <p:spPr>
          <a:xfrm rot="10078800" flipV="1">
            <a:off x="4837809" y="2494287"/>
            <a:ext cx="3089417" cy="1999104"/>
          </a:xfrm>
          <a:prstGeom prst="arc">
            <a:avLst>
              <a:gd name="adj1" fmla="val 12124130"/>
              <a:gd name="adj2" fmla="val 1268793"/>
            </a:avLst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B2B17521-05B6-EB43-A46D-918D57268168}"/>
              </a:ext>
            </a:extLst>
          </p:cNvPr>
          <p:cNvCxnSpPr>
            <a:cxnSpLocks/>
          </p:cNvCxnSpPr>
          <p:nvPr/>
        </p:nvCxnSpPr>
        <p:spPr>
          <a:xfrm flipH="1">
            <a:off x="7437657" y="2071799"/>
            <a:ext cx="1399478" cy="2283697"/>
          </a:xfrm>
          <a:prstGeom prst="line">
            <a:avLst/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2">
            <a:extLst>
              <a:ext uri="{FF2B5EF4-FFF2-40B4-BE49-F238E27FC236}">
                <a16:creationId xmlns:a16="http://schemas.microsoft.com/office/drawing/2014/main" id="{381F8F60-9ABB-D249-A916-644570B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Mój model:</a:t>
            </a:r>
            <a:br>
              <a:rPr lang="pl-PL" dirty="0"/>
            </a:br>
            <a:r>
              <a:rPr lang="pl-PL" dirty="0"/>
              <a:t>Człowiek duchowy</a:t>
            </a:r>
            <a:br>
              <a:rPr lang="pl-PL" dirty="0"/>
            </a:br>
            <a:endParaRPr lang="pl-PL" dirty="0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B2FEB9E1-9504-EF44-849B-8A794D9EABA6}"/>
              </a:ext>
            </a:extLst>
          </p:cNvPr>
          <p:cNvSpPr txBox="1"/>
          <p:nvPr/>
        </p:nvSpPr>
        <p:spPr>
          <a:xfrm>
            <a:off x="4553808" y="1636190"/>
            <a:ext cx="2726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r">
              <a:defRPr sz="2400" b="1" i="1">
                <a:solidFill>
                  <a:srgbClr val="FF0000"/>
                </a:solidFill>
              </a:defRPr>
            </a:lvl1pPr>
          </a:lstStyle>
          <a:p>
            <a:r>
              <a:rPr lang="pl-PL" dirty="0"/>
              <a:t>objawienie</a:t>
            </a:r>
          </a:p>
          <a:p>
            <a:r>
              <a:rPr lang="pl-PL" dirty="0"/>
              <a:t>inspiracja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DC8AAB19-2ACC-824F-9207-2784630FAF1B}"/>
              </a:ext>
            </a:extLst>
          </p:cNvPr>
          <p:cNvSpPr txBox="1"/>
          <p:nvPr/>
        </p:nvSpPr>
        <p:spPr>
          <a:xfrm>
            <a:off x="1288394" y="5074416"/>
            <a:ext cx="2109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dirty="0">
                <a:solidFill>
                  <a:srgbClr val="FF0000"/>
                </a:solidFill>
              </a:rPr>
              <a:t>odczuwanie</a:t>
            </a:r>
          </a:p>
          <a:p>
            <a:r>
              <a:rPr lang="pl-PL" dirty="0">
                <a:solidFill>
                  <a:srgbClr val="FF0000"/>
                </a:solidFill>
              </a:rPr>
              <a:t>poznawanie</a:t>
            </a:r>
          </a:p>
          <a:p>
            <a:r>
              <a:rPr lang="pl-PL" dirty="0">
                <a:solidFill>
                  <a:srgbClr val="FF0000"/>
                </a:solidFill>
              </a:rPr>
              <a:t>badanie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1C55A575-141F-FB4B-B902-FF68DFE73A38}"/>
              </a:ext>
            </a:extLst>
          </p:cNvPr>
          <p:cNvSpPr txBox="1"/>
          <p:nvPr/>
        </p:nvSpPr>
        <p:spPr>
          <a:xfrm>
            <a:off x="8116331" y="5251887"/>
            <a:ext cx="272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r>
              <a:rPr lang="pl-PL" dirty="0">
                <a:solidFill>
                  <a:srgbClr val="FF0000"/>
                </a:solidFill>
              </a:rPr>
              <a:t>działania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komunikowanie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przemieszczanie się</a:t>
            </a:r>
          </a:p>
        </p:txBody>
      </p: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87B74262-BECF-5C4F-857D-C2C66DA2B2C5}"/>
              </a:ext>
            </a:extLst>
          </p:cNvPr>
          <p:cNvCxnSpPr>
            <a:cxnSpLocks/>
          </p:cNvCxnSpPr>
          <p:nvPr/>
        </p:nvCxnSpPr>
        <p:spPr>
          <a:xfrm flipH="1">
            <a:off x="8171110" y="2032925"/>
            <a:ext cx="450446" cy="735046"/>
          </a:xfrm>
          <a:prstGeom prst="line">
            <a:avLst/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0625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A5F4B3-B23C-8A42-98BC-6343F24E8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Pytania do tej części -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98AD20-26C1-C946-8D49-16C970251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dirty="0"/>
              <a:t>… ?</a:t>
            </a:r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r>
              <a:rPr lang="pl-PL" dirty="0"/>
              <a:t>… ?</a:t>
            </a:r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r>
              <a:rPr lang="pl-PL" dirty="0"/>
              <a:t>…. 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54037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303A4B4A-98A0-6049-98B6-E7A2DF043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627"/>
            <a:ext cx="10021866" cy="5744311"/>
          </a:xfrm>
        </p:spPr>
        <p:txBody>
          <a:bodyPr/>
          <a:lstStyle/>
          <a:p>
            <a:pPr algn="l"/>
            <a:endParaRPr lang="pl-PL" sz="3200" b="0" dirty="0"/>
          </a:p>
          <a:p>
            <a:pPr algn="l"/>
            <a:endParaRPr lang="pl-PL" sz="3200" b="0" dirty="0"/>
          </a:p>
          <a:p>
            <a:pPr algn="l"/>
            <a:r>
              <a:rPr lang="pl-PL" sz="3200" dirty="0"/>
              <a:t>Teza ’2002:</a:t>
            </a:r>
            <a:endParaRPr lang="pl-PL" i="1" dirty="0"/>
          </a:p>
          <a:p>
            <a:r>
              <a:rPr lang="pl-PL" i="1" dirty="0"/>
              <a:t>Jeżeli czegoś nie da się narysować to może to coś nie istnieje?</a:t>
            </a:r>
          </a:p>
        </p:txBody>
      </p:sp>
    </p:spTree>
    <p:extLst>
      <p:ext uri="{BB962C8B-B14F-4D97-AF65-F5344CB8AC3E}">
        <p14:creationId xmlns:p14="http://schemas.microsoft.com/office/powerpoint/2010/main" val="36777189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F08A9E0-EDDE-E742-922D-E9DBA4C2F5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Rysowanie</a:t>
            </a:r>
            <a:r>
              <a:rPr lang="pl-PL" dirty="0"/>
              <a:t> to odwzorowanie rzeczywistości na płaszczyźnie (przestrzeń 2D, najczęściej kartka) za pomocą prostych i skończonych elementów (np. kreska ołówka), w tym figur i symboli ustalonych kulturowo.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1E8F157-B40F-0545-A038-655ECE06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Rysowanie</a:t>
            </a:r>
          </a:p>
        </p:txBody>
      </p:sp>
      <p:pic>
        <p:nvPicPr>
          <p:cNvPr id="2052" name="Picture 4" descr="Wc Icon png images | PNGWing">
            <a:extLst>
              <a:ext uri="{FF2B5EF4-FFF2-40B4-BE49-F238E27FC236}">
                <a16:creationId xmlns:a16="http://schemas.microsoft.com/office/drawing/2014/main" id="{1E0B31BA-5FD7-AA84-9F91-18DAEA450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65" y="5049340"/>
            <a:ext cx="1632857" cy="1632857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armowe grafiki wektorowe i ilustracje o tematyce wc icon">
            <a:extLst>
              <a:ext uri="{FF2B5EF4-FFF2-40B4-BE49-F238E27FC236}">
                <a16:creationId xmlns:a16="http://schemas.microsoft.com/office/drawing/2014/main" id="{87DBC647-20C6-413C-AED4-C8A7B8FB5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94" y="5049340"/>
            <a:ext cx="1632857" cy="16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totapety Ubikacja • Pixers® - Żyjemy by zmieniać">
            <a:extLst>
              <a:ext uri="{FF2B5EF4-FFF2-40B4-BE49-F238E27FC236}">
                <a16:creationId xmlns:a16="http://schemas.microsoft.com/office/drawing/2014/main" id="{25D1FFA1-289F-1319-B103-186677E68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93" y="5139147"/>
            <a:ext cx="15240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59510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F08A9E0-EDDE-E742-922D-E9DBA4C2F5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Wymiar</a:t>
            </a:r>
            <a:r>
              <a:rPr lang="pl-PL" dirty="0"/>
              <a:t> – minimalna liczba niezależnych parametrów potrzebnych do opisania jakiegoś zbioru. Zatem jest to liczba przypisana zbiorowi lub przestrzeni w taki sposób, by punkt miał w.=0, prosta w.=1, płaszczyzna w.=2 itd.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1E8F157-B40F-0545-A038-655ECE06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Wymiar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AD8B4E1-BDF3-BB4D-B75A-8F8BFE4C4A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18680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303A4B4A-98A0-6049-98B6-E7A2DF043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627"/>
            <a:ext cx="10021866" cy="5744311"/>
          </a:xfrm>
        </p:spPr>
        <p:txBody>
          <a:bodyPr/>
          <a:lstStyle/>
          <a:p>
            <a:pPr algn="l"/>
            <a:endParaRPr lang="pl-PL" sz="3200" b="0" dirty="0"/>
          </a:p>
          <a:p>
            <a:pPr algn="l"/>
            <a:endParaRPr lang="pl-PL" sz="3200" b="0" dirty="0"/>
          </a:p>
          <a:p>
            <a:pPr algn="l"/>
            <a:r>
              <a:rPr lang="pl-PL" sz="3200" dirty="0"/>
              <a:t>Teza ’2002:</a:t>
            </a:r>
            <a:endParaRPr lang="pl-PL" i="1" dirty="0"/>
          </a:p>
          <a:p>
            <a:r>
              <a:rPr lang="pl-PL" i="1" dirty="0"/>
              <a:t>Narysowanie czegoś sprawia, model tego czegoś zaistnieje, że zaistnieje nowy byt.</a:t>
            </a:r>
          </a:p>
        </p:txBody>
      </p:sp>
    </p:spTree>
    <p:extLst>
      <p:ext uri="{BB962C8B-B14F-4D97-AF65-F5344CB8AC3E}">
        <p14:creationId xmlns:p14="http://schemas.microsoft.com/office/powerpoint/2010/main" val="121215053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A765CB-E4A4-D144-8268-A5B7D8C2C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#3. Biblijny proces rozwoju - naturalny, cielesny, duchowy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33CA2C0-9DFE-AC4C-AA0D-5C6CE5F79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2997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C816C5-2E3B-424E-886E-142AC217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/>
              <a:t>Wstawka z ”</a:t>
            </a:r>
            <a:r>
              <a:rPr lang="pl-PL" sz="4800" b="1" i="1" dirty="0"/>
              <a:t>morfologii chrześcijaństwa”</a:t>
            </a:r>
            <a:r>
              <a:rPr lang="pl-PL" sz="4800" b="1" dirty="0"/>
              <a:t> – trzy rodzaje ludzi.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469361-1401-4A40-98F9-28572496C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68792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a 58">
            <a:extLst>
              <a:ext uri="{FF2B5EF4-FFF2-40B4-BE49-F238E27FC236}">
                <a16:creationId xmlns:a16="http://schemas.microsoft.com/office/drawing/2014/main" id="{D88AA65F-C137-EE4D-925F-6FACF270116E}"/>
              </a:ext>
            </a:extLst>
          </p:cNvPr>
          <p:cNvGrpSpPr/>
          <p:nvPr/>
        </p:nvGrpSpPr>
        <p:grpSpPr>
          <a:xfrm>
            <a:off x="5932676" y="292870"/>
            <a:ext cx="3643656" cy="3518932"/>
            <a:chOff x="4119377" y="292870"/>
            <a:chExt cx="3643656" cy="3518932"/>
          </a:xfrm>
        </p:grpSpPr>
        <p:sp>
          <p:nvSpPr>
            <p:cNvPr id="61" name="Owal 60">
              <a:extLst>
                <a:ext uri="{FF2B5EF4-FFF2-40B4-BE49-F238E27FC236}">
                  <a16:creationId xmlns:a16="http://schemas.microsoft.com/office/drawing/2014/main" id="{E4A46DDA-6DC4-8646-B60F-182C780786B0}"/>
                </a:ext>
              </a:extLst>
            </p:cNvPr>
            <p:cNvSpPr/>
            <p:nvPr/>
          </p:nvSpPr>
          <p:spPr>
            <a:xfrm>
              <a:off x="4119377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73" name="PoleTekstowe 48">
              <a:extLst>
                <a:ext uri="{FF2B5EF4-FFF2-40B4-BE49-F238E27FC236}">
                  <a16:creationId xmlns:a16="http://schemas.microsoft.com/office/drawing/2014/main" id="{395081A0-A280-FF43-98A7-1376FBD08261}"/>
                </a:ext>
              </a:extLst>
            </p:cNvPr>
            <p:cNvSpPr txBox="1"/>
            <p:nvPr/>
          </p:nvSpPr>
          <p:spPr>
            <a:xfrm>
              <a:off x="4655307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</p:grp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539B8F26-377D-0745-AA19-74B77B4CD1F5}"/>
              </a:ext>
            </a:extLst>
          </p:cNvPr>
          <p:cNvGrpSpPr/>
          <p:nvPr/>
        </p:nvGrpSpPr>
        <p:grpSpPr>
          <a:xfrm>
            <a:off x="4328499" y="2916195"/>
            <a:ext cx="3939720" cy="3101546"/>
            <a:chOff x="4328499" y="2916195"/>
            <a:chExt cx="3939720" cy="3101546"/>
          </a:xfrm>
        </p:grpSpPr>
        <p:sp>
          <p:nvSpPr>
            <p:cNvPr id="40" name="Chmurka 39">
              <a:extLst>
                <a:ext uri="{FF2B5EF4-FFF2-40B4-BE49-F238E27FC236}">
                  <a16:creationId xmlns:a16="http://schemas.microsoft.com/office/drawing/2014/main" id="{2263D317-3B11-8D47-B3C2-E78107FEEF8F}"/>
                </a:ext>
              </a:extLst>
            </p:cNvPr>
            <p:cNvSpPr/>
            <p:nvPr/>
          </p:nvSpPr>
          <p:spPr>
            <a:xfrm>
              <a:off x="4732640" y="2916195"/>
              <a:ext cx="3188043" cy="3101546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Procesy myślowe</a:t>
              </a:r>
            </a:p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(zamysł)</a:t>
              </a:r>
            </a:p>
          </p:txBody>
        </p:sp>
        <p:sp>
          <p:nvSpPr>
            <p:cNvPr id="41" name="Sześcian 40">
              <a:extLst>
                <a:ext uri="{FF2B5EF4-FFF2-40B4-BE49-F238E27FC236}">
                  <a16:creationId xmlns:a16="http://schemas.microsoft.com/office/drawing/2014/main" id="{8BFE61FB-6071-4C48-B450-678DAA8B1C6C}"/>
                </a:ext>
              </a:extLst>
            </p:cNvPr>
            <p:cNvSpPr/>
            <p:nvPr/>
          </p:nvSpPr>
          <p:spPr>
            <a:xfrm>
              <a:off x="5649871" y="5045419"/>
              <a:ext cx="1058211" cy="473867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mózg</a:t>
              </a:r>
            </a:p>
          </p:txBody>
        </p:sp>
        <p:sp>
          <p:nvSpPr>
            <p:cNvPr id="42" name="Chmurka 41">
              <a:extLst>
                <a:ext uri="{FF2B5EF4-FFF2-40B4-BE49-F238E27FC236}">
                  <a16:creationId xmlns:a16="http://schemas.microsoft.com/office/drawing/2014/main" id="{4FE68A85-D439-5645-9910-57C6A60A72F2}"/>
                </a:ext>
              </a:extLst>
            </p:cNvPr>
            <p:cNvSpPr/>
            <p:nvPr/>
          </p:nvSpPr>
          <p:spPr>
            <a:xfrm>
              <a:off x="4740340" y="3988579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emocje</a:t>
              </a:r>
            </a:p>
          </p:txBody>
        </p:sp>
        <p:sp>
          <p:nvSpPr>
            <p:cNvPr id="43" name="Chmurka 42">
              <a:extLst>
                <a:ext uri="{FF2B5EF4-FFF2-40B4-BE49-F238E27FC236}">
                  <a16:creationId xmlns:a16="http://schemas.microsoft.com/office/drawing/2014/main" id="{D7138351-BFDC-D54C-9EBF-8F9AFE9553C0}"/>
                </a:ext>
              </a:extLst>
            </p:cNvPr>
            <p:cNvSpPr/>
            <p:nvPr/>
          </p:nvSpPr>
          <p:spPr>
            <a:xfrm>
              <a:off x="4328499" y="4483187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analiza</a:t>
              </a:r>
            </a:p>
          </p:txBody>
        </p:sp>
        <p:sp>
          <p:nvSpPr>
            <p:cNvPr id="44" name="Chmurka 43">
              <a:extLst>
                <a:ext uri="{FF2B5EF4-FFF2-40B4-BE49-F238E27FC236}">
                  <a16:creationId xmlns:a16="http://schemas.microsoft.com/office/drawing/2014/main" id="{EA012A4F-587D-DE40-BA13-5EEC1D5A2954}"/>
                </a:ext>
              </a:extLst>
            </p:cNvPr>
            <p:cNvSpPr/>
            <p:nvPr/>
          </p:nvSpPr>
          <p:spPr>
            <a:xfrm>
              <a:off x="5647944" y="4250497"/>
              <a:ext cx="1420958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charakter</a:t>
              </a:r>
            </a:p>
          </p:txBody>
        </p:sp>
        <p:sp>
          <p:nvSpPr>
            <p:cNvPr id="52" name="Chmurka 51">
              <a:extLst>
                <a:ext uri="{FF2B5EF4-FFF2-40B4-BE49-F238E27FC236}">
                  <a16:creationId xmlns:a16="http://schemas.microsoft.com/office/drawing/2014/main" id="{C44422A3-9BF6-E047-984B-E138E8777B19}"/>
                </a:ext>
              </a:extLst>
            </p:cNvPr>
            <p:cNvSpPr/>
            <p:nvPr/>
          </p:nvSpPr>
          <p:spPr>
            <a:xfrm>
              <a:off x="6995507" y="4060033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wola</a:t>
              </a:r>
            </a:p>
          </p:txBody>
        </p:sp>
        <p:sp>
          <p:nvSpPr>
            <p:cNvPr id="53" name="Chmurka 52">
              <a:extLst>
                <a:ext uri="{FF2B5EF4-FFF2-40B4-BE49-F238E27FC236}">
                  <a16:creationId xmlns:a16="http://schemas.microsoft.com/office/drawing/2014/main" id="{B5E891BE-B7F3-0748-8505-4C4670FBB990}"/>
                </a:ext>
              </a:extLst>
            </p:cNvPr>
            <p:cNvSpPr/>
            <p:nvPr/>
          </p:nvSpPr>
          <p:spPr>
            <a:xfrm>
              <a:off x="6552606" y="4536030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synteza</a:t>
              </a:r>
            </a:p>
          </p:txBody>
        </p:sp>
        <p:sp>
          <p:nvSpPr>
            <p:cNvPr id="54" name="Sześcian 53">
              <a:extLst>
                <a:ext uri="{FF2B5EF4-FFF2-40B4-BE49-F238E27FC236}">
                  <a16:creationId xmlns:a16="http://schemas.microsoft.com/office/drawing/2014/main" id="{1708CD23-C335-AC45-A352-5004232BDC16}"/>
                </a:ext>
              </a:extLst>
            </p:cNvPr>
            <p:cNvSpPr/>
            <p:nvPr/>
          </p:nvSpPr>
          <p:spPr>
            <a:xfrm>
              <a:off x="6163209" y="5487838"/>
              <a:ext cx="1061156" cy="402203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hormony</a:t>
              </a:r>
              <a:endParaRPr lang="pl-PL" sz="1600" dirty="0">
                <a:solidFill>
                  <a:srgbClr val="194F31"/>
                </a:solidFill>
              </a:endParaRPr>
            </a:p>
          </p:txBody>
        </p:sp>
      </p:grp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381F8F60-9ABB-D249-A916-644570B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Procesy informacyjne</a:t>
            </a:r>
            <a:br>
              <a:rPr lang="pl-PL" sz="3600" dirty="0"/>
            </a:br>
            <a:r>
              <a:rPr lang="pl-PL" sz="3600" dirty="0"/>
              <a:t>w człowieku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875232A7-7FD8-6540-B157-71AFA518BE71}"/>
              </a:ext>
            </a:extLst>
          </p:cNvPr>
          <p:cNvSpPr txBox="1"/>
          <p:nvPr/>
        </p:nvSpPr>
        <p:spPr>
          <a:xfrm>
            <a:off x="4105744" y="4075645"/>
            <a:ext cx="10880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poznawanie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481ED42C-CFAE-3F43-BB64-B8EE20C63FD6}"/>
              </a:ext>
            </a:extLst>
          </p:cNvPr>
          <p:cNvSpPr txBox="1"/>
          <p:nvPr/>
        </p:nvSpPr>
        <p:spPr>
          <a:xfrm>
            <a:off x="3968536" y="4303525"/>
            <a:ext cx="109853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odczuwanie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2F649458-7EF3-ED4F-9FD3-99547F3FD405}"/>
              </a:ext>
            </a:extLst>
          </p:cNvPr>
          <p:cNvSpPr txBox="1"/>
          <p:nvPr/>
        </p:nvSpPr>
        <p:spPr>
          <a:xfrm rot="530377">
            <a:off x="5511206" y="4049367"/>
            <a:ext cx="135407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wnioskowanie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B906F3A-6735-E446-9D04-4D29C15C97FF}"/>
              </a:ext>
            </a:extLst>
          </p:cNvPr>
          <p:cNvSpPr txBox="1"/>
          <p:nvPr/>
        </p:nvSpPr>
        <p:spPr>
          <a:xfrm rot="20248007">
            <a:off x="6255813" y="3798025"/>
            <a:ext cx="122119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dedukcja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76F64872-F912-5544-9B87-1CDECC71A343}"/>
              </a:ext>
            </a:extLst>
          </p:cNvPr>
          <p:cNvSpPr txBox="1"/>
          <p:nvPr/>
        </p:nvSpPr>
        <p:spPr>
          <a:xfrm rot="18575417">
            <a:off x="5185958" y="4457539"/>
            <a:ext cx="8762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wiedza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6D9C0090-D014-8A4D-9A0E-A8595A69CDB3}"/>
              </a:ext>
            </a:extLst>
          </p:cNvPr>
          <p:cNvSpPr txBox="1"/>
          <p:nvPr/>
        </p:nvSpPr>
        <p:spPr>
          <a:xfrm rot="18592907">
            <a:off x="4257355" y="5149146"/>
            <a:ext cx="135353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wspomnienia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2FB801CA-8E29-6849-8228-6AB963FC8B6B}"/>
              </a:ext>
            </a:extLst>
          </p:cNvPr>
          <p:cNvSpPr txBox="1"/>
          <p:nvPr/>
        </p:nvSpPr>
        <p:spPr>
          <a:xfrm rot="20725283">
            <a:off x="6525478" y="4056714"/>
            <a:ext cx="111393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indukcja</a:t>
            </a: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2A265FAE-A5F4-6D4C-B4F4-85FEA87A8FD2}"/>
              </a:ext>
            </a:extLst>
          </p:cNvPr>
          <p:cNvSpPr txBox="1"/>
          <p:nvPr/>
        </p:nvSpPr>
        <p:spPr>
          <a:xfrm rot="1062249">
            <a:off x="7477900" y="4101967"/>
            <a:ext cx="8713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decyzje</a:t>
            </a:r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4DD76E87-7257-0943-AE07-7ECF9BAFA799}"/>
              </a:ext>
            </a:extLst>
          </p:cNvPr>
          <p:cNvSpPr txBox="1"/>
          <p:nvPr/>
        </p:nvSpPr>
        <p:spPr>
          <a:xfrm rot="20736481">
            <a:off x="7523320" y="4898826"/>
            <a:ext cx="8713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odruchy</a:t>
            </a: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574C66AE-38AF-D544-8942-9770F57E0C5A}"/>
              </a:ext>
            </a:extLst>
          </p:cNvPr>
          <p:cNvSpPr txBox="1"/>
          <p:nvPr/>
        </p:nvSpPr>
        <p:spPr>
          <a:xfrm rot="20274387">
            <a:off x="8257562" y="4825704"/>
            <a:ext cx="8713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działania</a:t>
            </a:r>
          </a:p>
        </p:txBody>
      </p:sp>
      <p:sp>
        <p:nvSpPr>
          <p:cNvPr id="74" name="Owal 29">
            <a:extLst>
              <a:ext uri="{FF2B5EF4-FFF2-40B4-BE49-F238E27FC236}">
                <a16:creationId xmlns:a16="http://schemas.microsoft.com/office/drawing/2014/main" id="{424D6B32-D15D-1648-9181-8893B9EED60A}"/>
              </a:ext>
            </a:extLst>
          </p:cNvPr>
          <p:cNvSpPr/>
          <p:nvPr/>
        </p:nvSpPr>
        <p:spPr>
          <a:xfrm rot="14400000">
            <a:off x="7409565" y="2652714"/>
            <a:ext cx="1037950" cy="1037950"/>
          </a:xfrm>
          <a:prstGeom prst="ellipse">
            <a:avLst/>
          </a:prstGeom>
          <a:pattFill prst="wdDnDiag">
            <a:fgClr>
              <a:srgbClr val="F8F9BC"/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</p:spTree>
    <p:extLst>
      <p:ext uri="{BB962C8B-B14F-4D97-AF65-F5344CB8AC3E}">
        <p14:creationId xmlns:p14="http://schemas.microsoft.com/office/powerpoint/2010/main" val="40450103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068F7A1-7A6D-BC43-BA5C-C3480764D2DC}"/>
              </a:ext>
            </a:extLst>
          </p:cNvPr>
          <p:cNvGrpSpPr/>
          <p:nvPr/>
        </p:nvGrpSpPr>
        <p:grpSpPr>
          <a:xfrm>
            <a:off x="5932676" y="292870"/>
            <a:ext cx="3643656" cy="3518932"/>
            <a:chOff x="4119377" y="292870"/>
            <a:chExt cx="3643656" cy="3518932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F366485-9420-3D4E-8C47-FFB3549737D6}"/>
                </a:ext>
              </a:extLst>
            </p:cNvPr>
            <p:cNvSpPr/>
            <p:nvPr/>
          </p:nvSpPr>
          <p:spPr>
            <a:xfrm>
              <a:off x="4119377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0" name="PoleTekstowe 48">
              <a:extLst>
                <a:ext uri="{FF2B5EF4-FFF2-40B4-BE49-F238E27FC236}">
                  <a16:creationId xmlns:a16="http://schemas.microsoft.com/office/drawing/2014/main" id="{8253256D-651A-ED46-AF09-30012A1F6738}"/>
                </a:ext>
              </a:extLst>
            </p:cNvPr>
            <p:cNvSpPr txBox="1"/>
            <p:nvPr/>
          </p:nvSpPr>
          <p:spPr>
            <a:xfrm>
              <a:off x="4655307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</p:grp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539B8F26-377D-0745-AA19-74B77B4CD1F5}"/>
              </a:ext>
            </a:extLst>
          </p:cNvPr>
          <p:cNvGrpSpPr/>
          <p:nvPr/>
        </p:nvGrpSpPr>
        <p:grpSpPr>
          <a:xfrm>
            <a:off x="4328499" y="2916195"/>
            <a:ext cx="3939720" cy="3101546"/>
            <a:chOff x="4328499" y="2916195"/>
            <a:chExt cx="3939720" cy="3101546"/>
          </a:xfrm>
        </p:grpSpPr>
        <p:sp>
          <p:nvSpPr>
            <p:cNvPr id="40" name="Chmurka 39">
              <a:extLst>
                <a:ext uri="{FF2B5EF4-FFF2-40B4-BE49-F238E27FC236}">
                  <a16:creationId xmlns:a16="http://schemas.microsoft.com/office/drawing/2014/main" id="{2263D317-3B11-8D47-B3C2-E78107FEEF8F}"/>
                </a:ext>
              </a:extLst>
            </p:cNvPr>
            <p:cNvSpPr/>
            <p:nvPr/>
          </p:nvSpPr>
          <p:spPr>
            <a:xfrm>
              <a:off x="4732640" y="2916195"/>
              <a:ext cx="3188043" cy="3101546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Procesy myślowe</a:t>
              </a:r>
            </a:p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(zamysł)</a:t>
              </a:r>
            </a:p>
          </p:txBody>
        </p:sp>
        <p:sp>
          <p:nvSpPr>
            <p:cNvPr id="41" name="Sześcian 40">
              <a:extLst>
                <a:ext uri="{FF2B5EF4-FFF2-40B4-BE49-F238E27FC236}">
                  <a16:creationId xmlns:a16="http://schemas.microsoft.com/office/drawing/2014/main" id="{8BFE61FB-6071-4C48-B450-678DAA8B1C6C}"/>
                </a:ext>
              </a:extLst>
            </p:cNvPr>
            <p:cNvSpPr/>
            <p:nvPr/>
          </p:nvSpPr>
          <p:spPr>
            <a:xfrm>
              <a:off x="5649871" y="5045419"/>
              <a:ext cx="1058211" cy="473867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mózg</a:t>
              </a:r>
            </a:p>
          </p:txBody>
        </p:sp>
        <p:sp>
          <p:nvSpPr>
            <p:cNvPr id="42" name="Chmurka 41">
              <a:extLst>
                <a:ext uri="{FF2B5EF4-FFF2-40B4-BE49-F238E27FC236}">
                  <a16:creationId xmlns:a16="http://schemas.microsoft.com/office/drawing/2014/main" id="{4FE68A85-D439-5645-9910-57C6A60A72F2}"/>
                </a:ext>
              </a:extLst>
            </p:cNvPr>
            <p:cNvSpPr/>
            <p:nvPr/>
          </p:nvSpPr>
          <p:spPr>
            <a:xfrm>
              <a:off x="4740340" y="3988579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emocje</a:t>
              </a:r>
            </a:p>
          </p:txBody>
        </p:sp>
        <p:sp>
          <p:nvSpPr>
            <p:cNvPr id="43" name="Chmurka 42">
              <a:extLst>
                <a:ext uri="{FF2B5EF4-FFF2-40B4-BE49-F238E27FC236}">
                  <a16:creationId xmlns:a16="http://schemas.microsoft.com/office/drawing/2014/main" id="{D7138351-BFDC-D54C-9EBF-8F9AFE9553C0}"/>
                </a:ext>
              </a:extLst>
            </p:cNvPr>
            <p:cNvSpPr/>
            <p:nvPr/>
          </p:nvSpPr>
          <p:spPr>
            <a:xfrm>
              <a:off x="4328499" y="4483187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analiza</a:t>
              </a:r>
            </a:p>
          </p:txBody>
        </p:sp>
        <p:sp>
          <p:nvSpPr>
            <p:cNvPr id="44" name="Chmurka 43">
              <a:extLst>
                <a:ext uri="{FF2B5EF4-FFF2-40B4-BE49-F238E27FC236}">
                  <a16:creationId xmlns:a16="http://schemas.microsoft.com/office/drawing/2014/main" id="{EA012A4F-587D-DE40-BA13-5EEC1D5A2954}"/>
                </a:ext>
              </a:extLst>
            </p:cNvPr>
            <p:cNvSpPr/>
            <p:nvPr/>
          </p:nvSpPr>
          <p:spPr>
            <a:xfrm>
              <a:off x="5647944" y="4250497"/>
              <a:ext cx="1420958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charakter</a:t>
              </a:r>
            </a:p>
          </p:txBody>
        </p:sp>
        <p:sp>
          <p:nvSpPr>
            <p:cNvPr id="52" name="Chmurka 51">
              <a:extLst>
                <a:ext uri="{FF2B5EF4-FFF2-40B4-BE49-F238E27FC236}">
                  <a16:creationId xmlns:a16="http://schemas.microsoft.com/office/drawing/2014/main" id="{C44422A3-9BF6-E047-984B-E138E8777B19}"/>
                </a:ext>
              </a:extLst>
            </p:cNvPr>
            <p:cNvSpPr/>
            <p:nvPr/>
          </p:nvSpPr>
          <p:spPr>
            <a:xfrm>
              <a:off x="6995507" y="4060033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wola</a:t>
              </a:r>
            </a:p>
          </p:txBody>
        </p:sp>
        <p:sp>
          <p:nvSpPr>
            <p:cNvPr id="53" name="Chmurka 52">
              <a:extLst>
                <a:ext uri="{FF2B5EF4-FFF2-40B4-BE49-F238E27FC236}">
                  <a16:creationId xmlns:a16="http://schemas.microsoft.com/office/drawing/2014/main" id="{B5E891BE-B7F3-0748-8505-4C4670FBB990}"/>
                </a:ext>
              </a:extLst>
            </p:cNvPr>
            <p:cNvSpPr/>
            <p:nvPr/>
          </p:nvSpPr>
          <p:spPr>
            <a:xfrm>
              <a:off x="6552606" y="4536030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synteza</a:t>
              </a:r>
            </a:p>
          </p:txBody>
        </p:sp>
        <p:sp>
          <p:nvSpPr>
            <p:cNvPr id="54" name="Sześcian 53">
              <a:extLst>
                <a:ext uri="{FF2B5EF4-FFF2-40B4-BE49-F238E27FC236}">
                  <a16:creationId xmlns:a16="http://schemas.microsoft.com/office/drawing/2014/main" id="{1708CD23-C335-AC45-A352-5004232BDC16}"/>
                </a:ext>
              </a:extLst>
            </p:cNvPr>
            <p:cNvSpPr/>
            <p:nvPr/>
          </p:nvSpPr>
          <p:spPr>
            <a:xfrm>
              <a:off x="6163209" y="5487838"/>
              <a:ext cx="1061156" cy="402203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hormony</a:t>
              </a:r>
              <a:endParaRPr lang="pl-PL" sz="1600" dirty="0">
                <a:solidFill>
                  <a:srgbClr val="194F31"/>
                </a:solidFill>
              </a:endParaRPr>
            </a:p>
          </p:txBody>
        </p:sp>
      </p:grp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2">
            <a:extLst>
              <a:ext uri="{FF2B5EF4-FFF2-40B4-BE49-F238E27FC236}">
                <a16:creationId xmlns:a16="http://schemas.microsoft.com/office/drawing/2014/main" id="{381F8F60-9ABB-D249-A916-644570B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Procesy informacyjne</a:t>
            </a:r>
            <a:br>
              <a:rPr lang="pl-PL" sz="3600" dirty="0"/>
            </a:br>
            <a:r>
              <a:rPr lang="pl-PL" sz="3600" dirty="0"/>
              <a:t>w człowieku </a:t>
            </a:r>
            <a:r>
              <a:rPr lang="pl-PL" sz="3600" dirty="0" err="1"/>
              <a:t>nowozrodzonym</a:t>
            </a:r>
            <a:endParaRPr lang="pl-PL" sz="3600" dirty="0"/>
          </a:p>
        </p:txBody>
      </p:sp>
      <p:sp>
        <p:nvSpPr>
          <p:cNvPr id="61" name="Owal 29">
            <a:extLst>
              <a:ext uri="{FF2B5EF4-FFF2-40B4-BE49-F238E27FC236}">
                <a16:creationId xmlns:a16="http://schemas.microsoft.com/office/drawing/2014/main" id="{A8A5F3AC-A0AB-5641-ABB5-F00AB6957C08}"/>
              </a:ext>
            </a:extLst>
          </p:cNvPr>
          <p:cNvSpPr/>
          <p:nvPr/>
        </p:nvSpPr>
        <p:spPr>
          <a:xfrm rot="14400000">
            <a:off x="7409565" y="2652714"/>
            <a:ext cx="1037950" cy="1037950"/>
          </a:xfrm>
          <a:prstGeom prst="ellipse">
            <a:avLst/>
          </a:prstGeom>
          <a:pattFill prst="wdDnDiag">
            <a:fgClr>
              <a:srgbClr val="F8F9BC"/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36" name="Owal 29">
            <a:extLst>
              <a:ext uri="{FF2B5EF4-FFF2-40B4-BE49-F238E27FC236}">
                <a16:creationId xmlns:a16="http://schemas.microsoft.com/office/drawing/2014/main" id="{280D075B-EAAB-AD47-A342-697D28DB3BF9}"/>
              </a:ext>
            </a:extLst>
          </p:cNvPr>
          <p:cNvSpPr/>
          <p:nvPr/>
        </p:nvSpPr>
        <p:spPr>
          <a:xfrm>
            <a:off x="7547199" y="1258838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37" name="Owal 29">
            <a:extLst>
              <a:ext uri="{FF2B5EF4-FFF2-40B4-BE49-F238E27FC236}">
                <a16:creationId xmlns:a16="http://schemas.microsoft.com/office/drawing/2014/main" id="{9B66C678-A656-7747-8364-279FFA4AF232}"/>
              </a:ext>
            </a:extLst>
          </p:cNvPr>
          <p:cNvSpPr/>
          <p:nvPr/>
        </p:nvSpPr>
        <p:spPr>
          <a:xfrm>
            <a:off x="7152264" y="2209742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85E27D8D-FC73-BE46-9F20-C37D16CBADEF}"/>
              </a:ext>
            </a:extLst>
          </p:cNvPr>
          <p:cNvSpPr txBox="1"/>
          <p:nvPr/>
        </p:nvSpPr>
        <p:spPr>
          <a:xfrm>
            <a:off x="4105744" y="4075645"/>
            <a:ext cx="10880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poznawanie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9B103A60-38EF-234A-91EF-C04B016CFEDF}"/>
              </a:ext>
            </a:extLst>
          </p:cNvPr>
          <p:cNvSpPr txBox="1"/>
          <p:nvPr/>
        </p:nvSpPr>
        <p:spPr>
          <a:xfrm>
            <a:off x="3968536" y="4303525"/>
            <a:ext cx="109853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odczuwanie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ACA80E20-DEE3-7D49-AF01-C1C50E6ABDD9}"/>
              </a:ext>
            </a:extLst>
          </p:cNvPr>
          <p:cNvSpPr txBox="1"/>
          <p:nvPr/>
        </p:nvSpPr>
        <p:spPr>
          <a:xfrm rot="530377">
            <a:off x="5511206" y="4049367"/>
            <a:ext cx="135407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wnioskowanie</a:t>
            </a: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CFE1B9BA-E8B6-5143-A47D-8E873C748DD5}"/>
              </a:ext>
            </a:extLst>
          </p:cNvPr>
          <p:cNvSpPr txBox="1"/>
          <p:nvPr/>
        </p:nvSpPr>
        <p:spPr>
          <a:xfrm rot="20248007">
            <a:off x="6255813" y="3798025"/>
            <a:ext cx="122119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dedukcja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DC8E327A-8FBC-574A-B921-72F37EC9EA1B}"/>
              </a:ext>
            </a:extLst>
          </p:cNvPr>
          <p:cNvSpPr txBox="1"/>
          <p:nvPr/>
        </p:nvSpPr>
        <p:spPr>
          <a:xfrm rot="18575417">
            <a:off x="5185958" y="4457539"/>
            <a:ext cx="8762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wiedza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CCCC97FD-D130-BA49-A05B-6A24B25075AA}"/>
              </a:ext>
            </a:extLst>
          </p:cNvPr>
          <p:cNvSpPr txBox="1"/>
          <p:nvPr/>
        </p:nvSpPr>
        <p:spPr>
          <a:xfrm rot="18592907">
            <a:off x="4257355" y="5149146"/>
            <a:ext cx="135353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wspomnienia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F4819901-BD4F-8B43-9A97-9F2A53144A39}"/>
              </a:ext>
            </a:extLst>
          </p:cNvPr>
          <p:cNvSpPr txBox="1"/>
          <p:nvPr/>
        </p:nvSpPr>
        <p:spPr>
          <a:xfrm rot="1062249">
            <a:off x="7477900" y="4101967"/>
            <a:ext cx="8713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decyzje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723E9084-3DA0-DC43-A470-DEE820CFFBD9}"/>
              </a:ext>
            </a:extLst>
          </p:cNvPr>
          <p:cNvSpPr txBox="1"/>
          <p:nvPr/>
        </p:nvSpPr>
        <p:spPr>
          <a:xfrm rot="20736481">
            <a:off x="7523320" y="4898826"/>
            <a:ext cx="8713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odruchy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9AE7F11D-2DD8-1D47-9599-C9C4409DFBF9}"/>
              </a:ext>
            </a:extLst>
          </p:cNvPr>
          <p:cNvSpPr txBox="1"/>
          <p:nvPr/>
        </p:nvSpPr>
        <p:spPr>
          <a:xfrm rot="20274387">
            <a:off x="8257562" y="4825704"/>
            <a:ext cx="8713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działania</a:t>
            </a: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8120D73C-B89D-2942-89C1-99712114F910}"/>
              </a:ext>
            </a:extLst>
          </p:cNvPr>
          <p:cNvSpPr txBox="1"/>
          <p:nvPr/>
        </p:nvSpPr>
        <p:spPr>
          <a:xfrm rot="18333730">
            <a:off x="7294735" y="2944013"/>
            <a:ext cx="115262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objawianie</a:t>
            </a: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B211120D-2EED-2949-8711-5B8A2EA9CD7F}"/>
              </a:ext>
            </a:extLst>
          </p:cNvPr>
          <p:cNvSpPr txBox="1"/>
          <p:nvPr/>
        </p:nvSpPr>
        <p:spPr>
          <a:xfrm rot="21050604">
            <a:off x="5633267" y="2177795"/>
            <a:ext cx="115262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inspiracja</a:t>
            </a: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255D9509-2CE1-1848-AC2D-1A7A2A80E50E}"/>
              </a:ext>
            </a:extLst>
          </p:cNvPr>
          <p:cNvSpPr txBox="1"/>
          <p:nvPr/>
        </p:nvSpPr>
        <p:spPr>
          <a:xfrm rot="20725283">
            <a:off x="6525478" y="4056714"/>
            <a:ext cx="111393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indukcja</a:t>
            </a:r>
          </a:p>
        </p:txBody>
      </p:sp>
      <p:sp>
        <p:nvSpPr>
          <p:cNvPr id="75" name="Łuk 74">
            <a:extLst>
              <a:ext uri="{FF2B5EF4-FFF2-40B4-BE49-F238E27FC236}">
                <a16:creationId xmlns:a16="http://schemas.microsoft.com/office/drawing/2014/main" id="{FE319536-227D-774D-8B97-F0EFA7EA9C9A}"/>
              </a:ext>
            </a:extLst>
          </p:cNvPr>
          <p:cNvSpPr/>
          <p:nvPr/>
        </p:nvSpPr>
        <p:spPr>
          <a:xfrm rot="10078800" flipV="1">
            <a:off x="4837809" y="2494287"/>
            <a:ext cx="3089417" cy="1999104"/>
          </a:xfrm>
          <a:prstGeom prst="arc">
            <a:avLst>
              <a:gd name="adj1" fmla="val 12124130"/>
              <a:gd name="adj2" fmla="val 1268793"/>
            </a:avLst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6" name="Łącznik prosty 75">
            <a:extLst>
              <a:ext uri="{FF2B5EF4-FFF2-40B4-BE49-F238E27FC236}">
                <a16:creationId xmlns:a16="http://schemas.microsoft.com/office/drawing/2014/main" id="{E4716B9A-94B8-AA44-B9B8-F3BF48BE364A}"/>
              </a:ext>
            </a:extLst>
          </p:cNvPr>
          <p:cNvCxnSpPr>
            <a:cxnSpLocks/>
          </p:cNvCxnSpPr>
          <p:nvPr/>
        </p:nvCxnSpPr>
        <p:spPr>
          <a:xfrm flipH="1">
            <a:off x="7437657" y="2071799"/>
            <a:ext cx="1399478" cy="2283697"/>
          </a:xfrm>
          <a:prstGeom prst="line">
            <a:avLst/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Łącznik prosty 76">
            <a:extLst>
              <a:ext uri="{FF2B5EF4-FFF2-40B4-BE49-F238E27FC236}">
                <a16:creationId xmlns:a16="http://schemas.microsoft.com/office/drawing/2014/main" id="{5EBEE432-5651-BC48-8911-D4D3B5EB1492}"/>
              </a:ext>
            </a:extLst>
          </p:cNvPr>
          <p:cNvCxnSpPr>
            <a:cxnSpLocks/>
          </p:cNvCxnSpPr>
          <p:nvPr/>
        </p:nvCxnSpPr>
        <p:spPr>
          <a:xfrm flipH="1">
            <a:off x="8171110" y="2032925"/>
            <a:ext cx="450446" cy="735046"/>
          </a:xfrm>
          <a:prstGeom prst="line">
            <a:avLst/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9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73" grpId="0"/>
      <p:bldP spid="74" grpId="0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C7B28F-2DFD-E144-B4E4-F24A272C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Abstrakcja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8603BD9-90B2-3F49-A1EF-8738AF432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222" y="538160"/>
            <a:ext cx="3886706" cy="558714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3B3CEFA-2E58-BEC5-A333-1D905BC6091C}"/>
              </a:ext>
            </a:extLst>
          </p:cNvPr>
          <p:cNvSpPr txBox="1"/>
          <p:nvPr/>
        </p:nvSpPr>
        <p:spPr>
          <a:xfrm>
            <a:off x="446049" y="5941103"/>
            <a:ext cx="9255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1" u="none" strike="noStrike" dirty="0">
                <a:solidFill>
                  <a:srgbClr val="000000"/>
                </a:solidFill>
                <a:effectLst/>
                <a:latin typeface="Roboto" panose="020F0502020204030204" pitchFamily="34" charset="0"/>
              </a:rPr>
              <a:t>Nie ma Żyda ani Greka, nie ma niewolnika ani wolnego, nie ma mężczyzny ani kobiety, wszyscy bowiem jedno jesteście w Chrystusie Jezusie.</a:t>
            </a:r>
            <a:br>
              <a:rPr lang="pl-PL" b="0" i="1" u="none" strike="noStrike" dirty="0">
                <a:solidFill>
                  <a:srgbClr val="000000"/>
                </a:solidFill>
                <a:effectLst/>
                <a:latin typeface="Roboto" panose="020F0502020204030204" pitchFamily="34" charset="0"/>
              </a:rPr>
            </a:br>
            <a:r>
              <a:rPr lang="pl-PL" sz="1400" i="1" u="none" strike="noStrike" dirty="0">
                <a:solidFill>
                  <a:srgbClr val="000000"/>
                </a:solidFill>
                <a:effectLst/>
                <a:latin typeface="Roboto" panose="020F0502020204030204" pitchFamily="34" charset="0"/>
              </a:rPr>
              <a:t>(Gal 3, 28 UBG)</a:t>
            </a:r>
            <a:endParaRPr lang="pl-PL" sz="1400" i="1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6A93A9E-F72D-7157-5A26-9F7B4C7A355D}"/>
              </a:ext>
            </a:extLst>
          </p:cNvPr>
          <p:cNvSpPr txBox="1"/>
          <p:nvPr/>
        </p:nvSpPr>
        <p:spPr>
          <a:xfrm>
            <a:off x="7317988" y="4950471"/>
            <a:ext cx="15806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Rysunki Annie </a:t>
            </a:r>
            <a:r>
              <a:rPr lang="pl-PL" sz="1050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Vallotton</a:t>
            </a:r>
            <a:r>
              <a:rPr lang="pl-PL" sz="105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br>
              <a:rPr lang="pl-PL" sz="1050" b="0" i="0" u="none" strike="noStrike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pl-PL" sz="105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z Good News </a:t>
            </a:r>
            <a:r>
              <a:rPr lang="pl-PL" sz="1050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Bible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25689240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Pojęcia, których używam</a:t>
            </a:r>
            <a:br>
              <a:rPr lang="pl-PL" dirty="0"/>
            </a:br>
            <a:r>
              <a:rPr lang="mr-IN" dirty="0"/>
              <a:t>…</a:t>
            </a:r>
            <a:r>
              <a:rPr lang="pl-PL" dirty="0"/>
              <a:t> i linki do </a:t>
            </a:r>
            <a:r>
              <a:rPr lang="pl-PL" i="1" dirty="0"/>
              <a:t>Blue </a:t>
            </a:r>
            <a:r>
              <a:rPr lang="pl-PL" i="1" dirty="0" err="1"/>
              <a:t>Letter</a:t>
            </a:r>
            <a:r>
              <a:rPr lang="pl-PL" i="1" dirty="0"/>
              <a:t> Biblie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Człowiek zmysłowy </a:t>
            </a:r>
            <a:br>
              <a:rPr lang="pl-PL" sz="2400" dirty="0"/>
            </a:br>
            <a:r>
              <a:rPr lang="pl-PL" sz="2400" dirty="0" err="1"/>
              <a:t>ψυχικός</a:t>
            </a:r>
            <a:r>
              <a:rPr lang="pl-PL" sz="2400" dirty="0"/>
              <a:t> </a:t>
            </a:r>
            <a:r>
              <a:rPr lang="pl-PL" sz="2400" dirty="0" err="1"/>
              <a:t>ἄνθρω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- </a:t>
            </a:r>
            <a:r>
              <a:rPr lang="pl-PL" sz="2400" dirty="0" err="1"/>
              <a:t>psychikos</a:t>
            </a:r>
            <a:r>
              <a:rPr lang="pl-PL" sz="2400" dirty="0"/>
              <a:t> </a:t>
            </a:r>
            <a:r>
              <a:rPr lang="pl-PL" sz="2400" dirty="0" err="1"/>
              <a:t>anthrōpos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S5591</a:t>
            </a:r>
            <a:r>
              <a:rPr lang="pl-PL" sz="2400" dirty="0"/>
              <a:t> </a:t>
            </a:r>
            <a:r>
              <a:rPr lang="pl-PL" sz="2400" dirty="0">
                <a:hlinkClick r:id="rId3"/>
              </a:rPr>
              <a:t>S444</a:t>
            </a:r>
            <a:endParaRPr lang="pl-PL" sz="2400" dirty="0"/>
          </a:p>
          <a:p>
            <a:r>
              <a:rPr lang="pl-PL" sz="2400" dirty="0"/>
              <a:t>Człowiek duchowy</a:t>
            </a:r>
            <a:br>
              <a:rPr lang="pl-PL" sz="2400" dirty="0"/>
            </a:br>
            <a:r>
              <a:rPr lang="pl-PL" sz="2400" dirty="0"/>
              <a:t>π</a:t>
            </a:r>
            <a:r>
              <a:rPr lang="pl-PL" sz="2400" dirty="0" err="1"/>
              <a:t>νευμ</a:t>
            </a:r>
            <a:r>
              <a:rPr lang="pl-PL" sz="2400" dirty="0"/>
              <a:t>α</a:t>
            </a:r>
            <a:r>
              <a:rPr lang="pl-PL" sz="2400" dirty="0" err="1"/>
              <a:t>τικοις</a:t>
            </a:r>
            <a:r>
              <a:rPr lang="pl-PL" sz="2400" dirty="0"/>
              <a:t> – </a:t>
            </a:r>
            <a:r>
              <a:rPr lang="pl-PL" sz="2400" dirty="0" err="1"/>
              <a:t>pneumatikois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4"/>
              </a:rPr>
              <a:t>S4152</a:t>
            </a:r>
            <a:endParaRPr lang="pl-PL" sz="2400" dirty="0"/>
          </a:p>
          <a:p>
            <a:r>
              <a:rPr lang="pl-PL" sz="2400" dirty="0"/>
              <a:t>Człowiek cielesny </a:t>
            </a:r>
            <a:br>
              <a:rPr lang="pl-PL" sz="2400" dirty="0"/>
            </a:br>
            <a:r>
              <a:rPr lang="pl-PL" sz="2400" dirty="0" err="1"/>
              <a:t>σ</a:t>
            </a:r>
            <a:r>
              <a:rPr lang="pl-PL" sz="2400" dirty="0"/>
              <a:t>α</a:t>
            </a:r>
            <a:r>
              <a:rPr lang="pl-PL" sz="2400" dirty="0" err="1"/>
              <a:t>ρκικοις</a:t>
            </a:r>
            <a:r>
              <a:rPr lang="pl-PL" sz="2400" dirty="0"/>
              <a:t> - </a:t>
            </a:r>
            <a:r>
              <a:rPr lang="pl-PL" sz="2400" dirty="0" err="1"/>
              <a:t>sarkikois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5"/>
              </a:rPr>
              <a:t>S4559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0962269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Trzy rodzaje ludzi wg 1Kor2:14-3:3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1884000" y="1417639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ZGUBIENI</a:t>
            </a:r>
          </a:p>
        </p:txBody>
      </p:sp>
      <p:sp>
        <p:nvSpPr>
          <p:cNvPr id="4" name="Prostokąt zaokrąglony 10"/>
          <p:cNvSpPr/>
          <p:nvPr/>
        </p:nvSpPr>
        <p:spPr>
          <a:xfrm>
            <a:off x="6106122" y="1700808"/>
            <a:ext cx="4047965" cy="480843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ODKUPIENI</a:t>
            </a:r>
          </a:p>
        </p:txBody>
      </p:sp>
      <p:sp>
        <p:nvSpPr>
          <p:cNvPr id="7" name="Prostokąt zaokrąglony 9"/>
          <p:cNvSpPr/>
          <p:nvPr/>
        </p:nvSpPr>
        <p:spPr>
          <a:xfrm>
            <a:off x="2135560" y="4493434"/>
            <a:ext cx="3574040" cy="1671870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312025" y="2773522"/>
            <a:ext cx="4165357" cy="943511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Człowiek duchowy</a:t>
            </a:r>
          </a:p>
          <a:p>
            <a:r>
              <a:rPr lang="el-GR" sz="2400" i="1" dirty="0" err="1"/>
              <a:t>πνευματικος</a:t>
            </a:r>
            <a:r>
              <a:rPr lang="pl-PL" sz="2400" i="1" dirty="0"/>
              <a:t> </a:t>
            </a:r>
            <a:r>
              <a:rPr lang="pl-PL" sz="2400" i="1" dirty="0" err="1"/>
              <a:t>pneumatikos</a:t>
            </a:r>
            <a:endParaRPr lang="pl-PL" sz="2400" b="1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947920" y="4869161"/>
            <a:ext cx="2956392" cy="1979533"/>
          </a:xfrm>
          <a:prstGeom prst="roundRect">
            <a:avLst>
              <a:gd name="adj" fmla="val 36005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Człowiek cielesny </a:t>
            </a:r>
          </a:p>
          <a:p>
            <a:r>
              <a:rPr lang="el-GR" sz="2400" i="1" dirty="0" err="1"/>
              <a:t>σαρκικοις</a:t>
            </a:r>
            <a:br>
              <a:rPr lang="pl-PL" sz="2400" i="1" dirty="0"/>
            </a:br>
            <a:r>
              <a:rPr lang="pl-PL" sz="2400" i="1" dirty="0" err="1"/>
              <a:t>sarkikois</a:t>
            </a:r>
            <a:endParaRPr lang="pl-PL" sz="2400" i="1" dirty="0"/>
          </a:p>
          <a:p>
            <a:r>
              <a:rPr lang="pl-PL" sz="2400" b="1" dirty="0"/>
              <a:t>1Kor 3:3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6106121" y="2636913"/>
            <a:ext cx="0" cy="3647445"/>
          </a:xfrm>
          <a:prstGeom prst="line">
            <a:avLst/>
          </a:prstGeom>
          <a:ln w="889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6"/>
          <p:cNvCxnSpPr/>
          <p:nvPr/>
        </p:nvCxnSpPr>
        <p:spPr>
          <a:xfrm rot="10800000">
            <a:off x="6106122" y="3717034"/>
            <a:ext cx="4047964" cy="2805358"/>
          </a:xfrm>
          <a:prstGeom prst="curvedConnector3">
            <a:avLst>
              <a:gd name="adj1" fmla="val 50000"/>
            </a:avLst>
          </a:prstGeom>
          <a:ln w="571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Tekstowe 11"/>
          <p:cNvSpPr txBox="1"/>
          <p:nvPr/>
        </p:nvSpPr>
        <p:spPr>
          <a:xfrm>
            <a:off x="3831423" y="338178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13" name="PoleTekstowe 12"/>
          <p:cNvSpPr txBox="1"/>
          <p:nvPr/>
        </p:nvSpPr>
        <p:spPr>
          <a:xfrm>
            <a:off x="6246889" y="393305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8688288" y="393305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2135560" y="2276872"/>
            <a:ext cx="3799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Ludzie naturalni (zmysłowi)</a:t>
            </a:r>
            <a:br>
              <a:rPr lang="pl-PL" sz="2400" b="1" dirty="0"/>
            </a:br>
            <a:r>
              <a:rPr lang="pl-PL" sz="2400" i="1" dirty="0"/>
              <a:t> </a:t>
            </a:r>
            <a:r>
              <a:rPr lang="pl-PL" sz="2400" i="1" dirty="0" err="1"/>
              <a:t>ψυχικός</a:t>
            </a:r>
            <a:r>
              <a:rPr lang="pl-PL" sz="2400" i="1" dirty="0"/>
              <a:t> </a:t>
            </a:r>
            <a:r>
              <a:rPr lang="pl-PL" sz="2400" i="1" dirty="0" err="1"/>
              <a:t>ἄνθρω</a:t>
            </a:r>
            <a:r>
              <a:rPr lang="pl-PL" sz="2400" i="1" dirty="0"/>
              <a:t>π</a:t>
            </a:r>
            <a:r>
              <a:rPr lang="pl-PL" sz="2400" i="1" dirty="0" err="1"/>
              <a:t>ος</a:t>
            </a:r>
            <a:r>
              <a:rPr lang="pl-PL" sz="2400" i="1" dirty="0"/>
              <a:t>, </a:t>
            </a:r>
            <a:r>
              <a:rPr lang="pl-PL" sz="2400" i="1" dirty="0" err="1"/>
              <a:t>psychikos</a:t>
            </a:r>
            <a:r>
              <a:rPr lang="pl-PL" sz="2400" i="1" dirty="0"/>
              <a:t> </a:t>
            </a:r>
            <a:r>
              <a:rPr lang="pl-PL" sz="2400" i="1" dirty="0" err="1"/>
              <a:t>anthrōpos</a:t>
            </a:r>
            <a:r>
              <a:rPr lang="pl-PL" sz="2400" i="1" dirty="0"/>
              <a:t> </a:t>
            </a:r>
            <a:br>
              <a:rPr lang="pl-PL" sz="2400" b="1" dirty="0"/>
            </a:br>
            <a:r>
              <a:rPr lang="pl-PL" sz="2400" b="1" dirty="0"/>
              <a:t>1Kor 2:14</a:t>
            </a:r>
          </a:p>
          <a:p>
            <a:endParaRPr lang="pl-PL" sz="2400" b="1" dirty="0"/>
          </a:p>
        </p:txBody>
      </p:sp>
      <p:sp>
        <p:nvSpPr>
          <p:cNvPr id="15" name="Prostokąt zaokrąglony 10">
            <a:extLst>
              <a:ext uri="{FF2B5EF4-FFF2-40B4-BE49-F238E27FC236}">
                <a16:creationId xmlns:a16="http://schemas.microsoft.com/office/drawing/2014/main" id="{6EF0438B-4C89-A241-9C66-924D0A1EA807}"/>
              </a:ext>
            </a:extLst>
          </p:cNvPr>
          <p:cNvSpPr/>
          <p:nvPr/>
        </p:nvSpPr>
        <p:spPr>
          <a:xfrm>
            <a:off x="7671787" y="3636686"/>
            <a:ext cx="1816785" cy="524173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1Kor 2:15</a:t>
            </a:r>
          </a:p>
        </p:txBody>
      </p:sp>
    </p:spTree>
    <p:extLst>
      <p:ext uri="{BB962C8B-B14F-4D97-AF65-F5344CB8AC3E}">
        <p14:creationId xmlns:p14="http://schemas.microsoft.com/office/powerpoint/2010/main" val="12034485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Człowiek zmysłowy, człowiek duchowy</a:t>
            </a:r>
            <a:br>
              <a:rPr lang="pl-PL" dirty="0"/>
            </a:br>
            <a:r>
              <a:rPr lang="pl-PL" dirty="0"/>
              <a:t>w EIB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i="1" baseline="30000" dirty="0"/>
              <a:t>(14)</a:t>
            </a:r>
            <a:r>
              <a:rPr lang="pl-PL" i="1" dirty="0"/>
              <a:t> Człowiek </a:t>
            </a:r>
            <a:r>
              <a:rPr lang="pl-PL" b="1" i="1" dirty="0"/>
              <a:t>zmysłowy</a:t>
            </a:r>
            <a:r>
              <a:rPr lang="pl-PL" i="1" dirty="0"/>
              <a:t> nie przyjmuje spraw Ducha Bożego. Są one dla niego głupstwem, nie jest w stanie ich pojąć, gdyż trzeba je duchowo rozsądzać.</a:t>
            </a:r>
          </a:p>
          <a:p>
            <a:pPr marL="0" indent="0">
              <a:buNone/>
            </a:pPr>
            <a:r>
              <a:rPr lang="pl-PL" i="1" baseline="30000" dirty="0"/>
              <a:t>(15)</a:t>
            </a:r>
            <a:r>
              <a:rPr lang="pl-PL" i="1" dirty="0"/>
              <a:t> Człowiek </a:t>
            </a:r>
            <a:r>
              <a:rPr lang="pl-PL" b="1" i="1" dirty="0"/>
              <a:t>duchowy</a:t>
            </a:r>
            <a:r>
              <a:rPr lang="pl-PL" i="1" dirty="0"/>
              <a:t> natomiast rozsądza wszystko, sam jednak pozostaje poza ocenami. </a:t>
            </a:r>
            <a:r>
              <a:rPr lang="pl-PL" i="1" baseline="30000" dirty="0"/>
              <a:t>(16)</a:t>
            </a:r>
            <a:r>
              <a:rPr lang="pl-PL" i="1" dirty="0"/>
              <a:t> Bo kto poznał myśl Pana , tak by Go pouczać? </a:t>
            </a:r>
          </a:p>
          <a:p>
            <a:pPr marL="0" indent="0">
              <a:buNone/>
            </a:pPr>
            <a:r>
              <a:rPr lang="pl-PL" i="1" dirty="0"/>
              <a:t>My natomiast jesteśmy myśli Chrystusowej.</a:t>
            </a:r>
          </a:p>
          <a:p>
            <a:pPr marL="0" indent="0">
              <a:buNone/>
            </a:pPr>
            <a:r>
              <a:rPr lang="pl-PL" i="1" dirty="0"/>
              <a:t>				 1Kor 2:14-16 </a:t>
            </a:r>
            <a:r>
              <a:rPr lang="pl-PL" i="1" dirty="0" err="1"/>
              <a:t>eib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3197078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Dwie kluczowe decyzje </a:t>
            </a:r>
            <a:br>
              <a:rPr lang="pl-PL" dirty="0"/>
            </a:br>
            <a:r>
              <a:rPr lang="pl-PL" dirty="0"/>
              <a:t>w życiu ucznia Jezusa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1884000" y="1417639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DUCHOWO MARTWE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6106122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DUCHEM OŻYWIONE</a:t>
            </a:r>
          </a:p>
        </p:txBody>
      </p:sp>
      <p:sp>
        <p:nvSpPr>
          <p:cNvPr id="34" name="Prostokąt zaokrąglony 9"/>
          <p:cNvSpPr/>
          <p:nvPr/>
        </p:nvSpPr>
        <p:spPr>
          <a:xfrm>
            <a:off x="2143116" y="4025586"/>
            <a:ext cx="1598969" cy="1347631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6219773" y="4025586"/>
            <a:ext cx="1407688" cy="1347631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Duchowe</a:t>
            </a:r>
            <a:br>
              <a:rPr lang="pl-PL" dirty="0">
                <a:solidFill>
                  <a:srgbClr val="2D3436"/>
                </a:solidFill>
              </a:rPr>
            </a:br>
            <a:r>
              <a:rPr lang="pl-PL" dirty="0">
                <a:solidFill>
                  <a:srgbClr val="2D3436"/>
                </a:solidFill>
              </a:rPr>
              <a:t>dzieci</a:t>
            </a:r>
          </a:p>
          <a:p>
            <a:pPr algn="ctr"/>
            <a:r>
              <a:rPr lang="el-GR" sz="1200" i="1" dirty="0" err="1">
                <a:solidFill>
                  <a:srgbClr val="2D3436"/>
                </a:solidFill>
              </a:rPr>
              <a:t>σαρκικοις</a:t>
            </a:r>
            <a:br>
              <a:rPr lang="el-GR" sz="1200" i="1" dirty="0">
                <a:solidFill>
                  <a:srgbClr val="2D3436"/>
                </a:solidFill>
              </a:rPr>
            </a:br>
            <a:r>
              <a:rPr lang="pl-PL" sz="1200" i="1" dirty="0" err="1">
                <a:solidFill>
                  <a:srgbClr val="2D3436"/>
                </a:solidFill>
              </a:rPr>
              <a:t>sarkikois</a:t>
            </a:r>
            <a:endParaRPr lang="pl-PL" sz="1200" i="1" dirty="0">
              <a:solidFill>
                <a:srgbClr val="2D3436"/>
              </a:solidFill>
            </a:endParaRPr>
          </a:p>
        </p:txBody>
      </p:sp>
      <p:sp>
        <p:nvSpPr>
          <p:cNvPr id="36" name="Prostokąt zaokrąglony 10"/>
          <p:cNvSpPr/>
          <p:nvPr/>
        </p:nvSpPr>
        <p:spPr>
          <a:xfrm>
            <a:off x="8400256" y="4025586"/>
            <a:ext cx="1656956" cy="1347631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l-PL" dirty="0"/>
              <a:t>Ludzie duchowi</a:t>
            </a:r>
          </a:p>
          <a:p>
            <a:pPr algn="ctr"/>
            <a:r>
              <a:rPr lang="el-GR" sz="1200" i="1" dirty="0" err="1"/>
              <a:t>πνευματικος</a:t>
            </a:r>
            <a:r>
              <a:rPr lang="pl-PL" sz="1200" i="1" dirty="0"/>
              <a:t> </a:t>
            </a:r>
            <a:r>
              <a:rPr lang="el-GR" sz="1200" i="1" dirty="0"/>
              <a:t> </a:t>
            </a:r>
            <a:r>
              <a:rPr lang="pl-PL" sz="1200" i="1" dirty="0" err="1"/>
              <a:t>pneumatikos</a:t>
            </a:r>
            <a:endParaRPr lang="pl-PL" sz="1200" i="1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6106121" y="2636913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157908" y="2590632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627461" y="29083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6476283" y="5252214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50" name="Strzałka w prawo 49"/>
          <p:cNvSpPr/>
          <p:nvPr/>
        </p:nvSpPr>
        <p:spPr>
          <a:xfrm>
            <a:off x="7401492" y="4377947"/>
            <a:ext cx="1214789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1" name="Łącznik prostoliniowy 6"/>
          <p:cNvCxnSpPr/>
          <p:nvPr/>
        </p:nvCxnSpPr>
        <p:spPr>
          <a:xfrm rot="10800000">
            <a:off x="6106122" y="3717034"/>
            <a:ext cx="4047964" cy="2805358"/>
          </a:xfrm>
          <a:prstGeom prst="curvedConnector3">
            <a:avLst>
              <a:gd name="adj1" fmla="val 50000"/>
            </a:avLst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8268079-6877-8046-AF37-F8E47AFA9610}"/>
              </a:ext>
            </a:extLst>
          </p:cNvPr>
          <p:cNvSpPr txBox="1"/>
          <p:nvPr/>
        </p:nvSpPr>
        <p:spPr>
          <a:xfrm>
            <a:off x="3572375" y="3363070"/>
            <a:ext cx="1629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err="1"/>
              <a:t>ψυχικός</a:t>
            </a:r>
            <a:r>
              <a:rPr lang="pl-PL" sz="1200" i="1" dirty="0"/>
              <a:t> </a:t>
            </a:r>
            <a:r>
              <a:rPr lang="pl-PL" sz="1200" i="1" dirty="0" err="1"/>
              <a:t>ἄνθρω</a:t>
            </a:r>
            <a:r>
              <a:rPr lang="pl-PL" sz="1200" i="1" dirty="0"/>
              <a:t>π</a:t>
            </a:r>
            <a:r>
              <a:rPr lang="pl-PL" sz="1200" i="1" dirty="0" err="1"/>
              <a:t>ος</a:t>
            </a:r>
            <a:endParaRPr lang="pl-PL" sz="1200" i="1" dirty="0"/>
          </a:p>
          <a:p>
            <a:r>
              <a:rPr lang="pl-PL" sz="1200" i="1" dirty="0" err="1"/>
              <a:t>psychikos</a:t>
            </a:r>
            <a:r>
              <a:rPr lang="pl-PL" sz="1200" i="1" dirty="0"/>
              <a:t> </a:t>
            </a:r>
            <a:r>
              <a:rPr lang="pl-PL" sz="1200" i="1" dirty="0" err="1"/>
              <a:t>anthrōpos</a:t>
            </a:r>
            <a:r>
              <a:rPr lang="pl-PL" sz="1200" i="1" dirty="0"/>
              <a:t> </a:t>
            </a:r>
          </a:p>
        </p:txBody>
      </p:sp>
      <p:sp>
        <p:nvSpPr>
          <p:cNvPr id="37" name="Objaśnienie prostokątne zaokrąglone 36">
            <a:extLst>
              <a:ext uri="{FF2B5EF4-FFF2-40B4-BE49-F238E27FC236}">
                <a16:creationId xmlns:a16="http://schemas.microsoft.com/office/drawing/2014/main" id="{A92F02DF-0756-BB47-83DB-1014017A2AAB}"/>
              </a:ext>
            </a:extLst>
          </p:cNvPr>
          <p:cNvSpPr/>
          <p:nvPr/>
        </p:nvSpPr>
        <p:spPr>
          <a:xfrm>
            <a:off x="8216953" y="5605819"/>
            <a:ext cx="2274746" cy="792088"/>
          </a:xfrm>
          <a:prstGeom prst="wedgeRoundRectCallout">
            <a:avLst>
              <a:gd name="adj1" fmla="val -64281"/>
              <a:gd name="adj2" fmla="val -18115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Decyzja o oddaniu Bogu ciała </a:t>
            </a:r>
            <a:r>
              <a:rPr lang="pl-PL" dirty="0" err="1">
                <a:solidFill>
                  <a:schemeClr val="tx1"/>
                </a:solidFill>
              </a:rPr>
              <a:t>Rz</a:t>
            </a:r>
            <a:r>
              <a:rPr lang="pl-PL" dirty="0">
                <a:solidFill>
                  <a:schemeClr val="tx1"/>
                </a:solidFill>
              </a:rPr>
              <a:t> 12:1</a:t>
            </a:r>
          </a:p>
        </p:txBody>
      </p:sp>
      <p:sp>
        <p:nvSpPr>
          <p:cNvPr id="39" name="Strzałka w prawo 38">
            <a:extLst>
              <a:ext uri="{FF2B5EF4-FFF2-40B4-BE49-F238E27FC236}">
                <a16:creationId xmlns:a16="http://schemas.microsoft.com/office/drawing/2014/main" id="{C873B2E2-F79C-3144-B690-21EDF4887A0B}"/>
              </a:ext>
            </a:extLst>
          </p:cNvPr>
          <p:cNvSpPr/>
          <p:nvPr/>
        </p:nvSpPr>
        <p:spPr>
          <a:xfrm rot="1210121">
            <a:off x="5429879" y="3862754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Strzałka w prawo 39">
            <a:extLst>
              <a:ext uri="{FF2B5EF4-FFF2-40B4-BE49-F238E27FC236}">
                <a16:creationId xmlns:a16="http://schemas.microsoft.com/office/drawing/2014/main" id="{4381A8FB-18F4-9A40-8F07-DC34BCD10B39}"/>
              </a:ext>
            </a:extLst>
          </p:cNvPr>
          <p:cNvSpPr/>
          <p:nvPr/>
        </p:nvSpPr>
        <p:spPr>
          <a:xfrm>
            <a:off x="3659827" y="4780574"/>
            <a:ext cx="275203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>
            <a:extLst>
              <a:ext uri="{FF2B5EF4-FFF2-40B4-BE49-F238E27FC236}">
                <a16:creationId xmlns:a16="http://schemas.microsoft.com/office/drawing/2014/main" id="{46C6519E-01A5-4249-8FF9-13F57DF65506}"/>
              </a:ext>
            </a:extLst>
          </p:cNvPr>
          <p:cNvSpPr/>
          <p:nvPr/>
        </p:nvSpPr>
        <p:spPr>
          <a:xfrm rot="763961">
            <a:off x="4626029" y="4223844"/>
            <a:ext cx="1818804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bjaśnienie prostokątne zaokrąglone 19">
            <a:extLst>
              <a:ext uri="{FF2B5EF4-FFF2-40B4-BE49-F238E27FC236}">
                <a16:creationId xmlns:a16="http://schemas.microsoft.com/office/drawing/2014/main" id="{4BECA297-DF4C-574F-93D2-330A0AC7DAB0}"/>
              </a:ext>
            </a:extLst>
          </p:cNvPr>
          <p:cNvSpPr/>
          <p:nvPr/>
        </p:nvSpPr>
        <p:spPr>
          <a:xfrm>
            <a:off x="3503712" y="5605819"/>
            <a:ext cx="2274746" cy="792088"/>
          </a:xfrm>
          <a:prstGeom prst="wedgeRoundRectCallout">
            <a:avLst>
              <a:gd name="adj1" fmla="val 63502"/>
              <a:gd name="adj2" fmla="val -1613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Decyzja o uwierzeniu w Jezusa Ef 1:13</a:t>
            </a:r>
          </a:p>
        </p:txBody>
      </p:sp>
    </p:spTree>
    <p:extLst>
      <p:ext uri="{BB962C8B-B14F-4D97-AF65-F5344CB8AC3E}">
        <p14:creationId xmlns:p14="http://schemas.microsoft.com/office/powerpoint/2010/main" val="36714023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7C6843-A2EC-284B-BB80-EB28EED3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Model: dziecko, sługa, przyjaciel</a:t>
            </a:r>
          </a:p>
        </p:txBody>
      </p:sp>
    </p:spTree>
    <p:extLst>
      <p:ext uri="{BB962C8B-B14F-4D97-AF65-F5344CB8AC3E}">
        <p14:creationId xmlns:p14="http://schemas.microsoft.com/office/powerpoint/2010/main" val="41070703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E013B9-5D7C-4742-8879-4ACF3830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rozwoju np. </a:t>
            </a:r>
            <a:r>
              <a:rPr lang="pl-PL"/>
              <a:t>1P</a:t>
            </a:r>
          </a:p>
        </p:txBody>
      </p:sp>
    </p:spTree>
    <p:extLst>
      <p:ext uri="{BB962C8B-B14F-4D97-AF65-F5344CB8AC3E}">
        <p14:creationId xmlns:p14="http://schemas.microsoft.com/office/powerpoint/2010/main" val="6459768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A765CB-E4A4-D144-8268-A5B7D8C2C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#3. Biblijny proces rozwoju - naturalny, cielesny, duchowy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33CA2C0-9DFE-AC4C-AA0D-5C6CE5F79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467200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0490FC-CF6C-3345-BD31-1D4DDF7D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1Kor 2:10-3:3 </a:t>
            </a:r>
            <a:r>
              <a:rPr lang="pl-PL" dirty="0" err="1"/>
              <a:t>tpnt</a:t>
            </a:r>
            <a:endParaRPr lang="pl-PL" dirty="0"/>
          </a:p>
        </p:txBody>
      </p:sp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D4B21C00-C33C-0F41-A26D-7F0329FAB8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10" b="410"/>
          <a:stretch>
            <a:fillRect/>
          </a:stretch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BFBEA4-B9B0-D945-AE14-34153D77B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sz="1600" dirty="0"/>
              <a:t>Nam natomiast objawił to Bóg przez swojego Ducha; Duch bowiem bada wszystko i głębokości Boga. </a:t>
            </a:r>
            <a:r>
              <a:rPr lang="pl-PL" sz="1600" baseline="30000" dirty="0"/>
              <a:t>(11)</a:t>
            </a:r>
            <a:r>
              <a:rPr lang="pl-PL" sz="1600" dirty="0"/>
              <a:t> Bo któż z ludzi zna to, co ludzkie, jak tylko duch ludzki w nim? Tak i to, co z Boga, nikt nie zna, jak tylko Duch Boga. </a:t>
            </a:r>
            <a:r>
              <a:rPr lang="pl-PL" sz="1600" baseline="30000" dirty="0"/>
              <a:t>(12)</a:t>
            </a:r>
            <a:r>
              <a:rPr lang="pl-PL" sz="1600" dirty="0"/>
              <a:t> Ale my nie przyjęliśmy ducha świata, lecz Ducha, który jest z Boga, abyśmy znali to wszystko, co zostało nam darowane przez Boga; </a:t>
            </a:r>
            <a:r>
              <a:rPr lang="pl-PL" sz="1600" baseline="30000" dirty="0"/>
              <a:t>(13)</a:t>
            </a:r>
            <a:r>
              <a:rPr lang="pl-PL" sz="1600" dirty="0"/>
              <a:t> O których też mówimy, nie w słowach nauczanych przez ludzką mądrość, lecz w słowach nauczanych przez Ducha Świętego, i to, co duchowe z duchowymi łączymy.</a:t>
            </a:r>
          </a:p>
          <a:p>
            <a:endParaRPr lang="pl-PL" sz="1600" dirty="0"/>
          </a:p>
          <a:p>
            <a:r>
              <a:rPr lang="pl-PL" sz="1600" dirty="0"/>
              <a:t> </a:t>
            </a:r>
            <a:r>
              <a:rPr lang="pl-PL" sz="1600" baseline="30000" dirty="0"/>
              <a:t>(14)</a:t>
            </a:r>
            <a:r>
              <a:rPr lang="pl-PL" sz="1600" dirty="0"/>
              <a:t> Jednak zmysłowy człowiek nie przyjmuje tych rzeczy, które są z Ducha Bożego; albowiem są dla niego głupotą i nie może ich poznać, ponieważ duchowo są rozsądzane. </a:t>
            </a:r>
            <a:r>
              <a:rPr lang="pl-PL" sz="1600" baseline="30000" dirty="0"/>
              <a:t>(15)</a:t>
            </a:r>
            <a:r>
              <a:rPr lang="pl-PL" sz="1600" dirty="0"/>
              <a:t> Ale duchowy człowiek wprawdzie rozsądza to wszystko, lecz sam przez nikogo nie jest </a:t>
            </a:r>
            <a:r>
              <a:rPr lang="pl-PL" sz="1600"/>
              <a:t>rozsądzany.</a:t>
            </a:r>
          </a:p>
          <a:p>
            <a:r>
              <a:rPr lang="pl-PL" sz="1600" dirty="0"/>
              <a:t> </a:t>
            </a:r>
            <a:r>
              <a:rPr lang="pl-PL" sz="1600" baseline="30000" dirty="0"/>
              <a:t>(16)</a:t>
            </a:r>
            <a:r>
              <a:rPr lang="pl-PL" sz="1600" dirty="0"/>
              <a:t> Kto bowiem poznał myśl Pana, kto Go pouczy? Ale my mamy myśl Chrystusa. </a:t>
            </a:r>
            <a:r>
              <a:rPr lang="pl-PL" sz="1600" baseline="30000" dirty="0"/>
              <a:t>(1Kor 3:1-3 </a:t>
            </a:r>
            <a:r>
              <a:rPr lang="pl-PL" sz="1600" baseline="30000" dirty="0" err="1"/>
              <a:t>tpn</a:t>
            </a:r>
            <a:r>
              <a:rPr lang="pl-PL" sz="1600" baseline="30000" dirty="0"/>
              <a:t>)</a:t>
            </a:r>
            <a:r>
              <a:rPr lang="pl-PL" sz="1600" dirty="0"/>
              <a:t> A ja, bracia, nie mogłem do was mówić jako do duchowych, ale jako do cielesnych, i jako do niemowląt w Chrystusie. </a:t>
            </a:r>
            <a:r>
              <a:rPr lang="pl-PL" sz="1600" baseline="30000" dirty="0"/>
              <a:t>(2)</a:t>
            </a:r>
            <a:r>
              <a:rPr lang="pl-PL" sz="1600" dirty="0"/>
              <a:t> Mleko dałem wam pić, a nie pokarm stały, bo jeszcze nie mogliście go przyjąć; a i teraz jeszcze nie możecie, </a:t>
            </a:r>
            <a:r>
              <a:rPr lang="pl-PL" sz="1600" baseline="30000" dirty="0"/>
              <a:t>(3)</a:t>
            </a:r>
            <a:r>
              <a:rPr lang="pl-PL" sz="1600" dirty="0"/>
              <a:t> Jeszcze jesteście cieleśni. Skoro bowiem między wami jest zazdrość i spory, i podziały, to czyż nie jesteście cieleśni i czy nie postępujecie po ludzku?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1844A48-30E4-8048-8F48-21C177C936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Zaokrąglony prostokąt 9">
            <a:extLst>
              <a:ext uri="{FF2B5EF4-FFF2-40B4-BE49-F238E27FC236}">
                <a16:creationId xmlns:a16="http://schemas.microsoft.com/office/drawing/2014/main" id="{FFEE7B8E-D2C3-7C4C-8BB2-9645C0B869DA}"/>
              </a:ext>
            </a:extLst>
          </p:cNvPr>
          <p:cNvSpPr/>
          <p:nvPr/>
        </p:nvSpPr>
        <p:spPr>
          <a:xfrm>
            <a:off x="2767476" y="3389374"/>
            <a:ext cx="974271" cy="1279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Zaokrąglony prostokąt 10">
            <a:extLst>
              <a:ext uri="{FF2B5EF4-FFF2-40B4-BE49-F238E27FC236}">
                <a16:creationId xmlns:a16="http://schemas.microsoft.com/office/drawing/2014/main" id="{67CCCE83-837C-7B47-9DB4-B635D4250E4B}"/>
              </a:ext>
            </a:extLst>
          </p:cNvPr>
          <p:cNvSpPr/>
          <p:nvPr/>
        </p:nvSpPr>
        <p:spPr>
          <a:xfrm>
            <a:off x="2600116" y="4019149"/>
            <a:ext cx="906019" cy="126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Zaokrąglony prostokąt 11">
            <a:extLst>
              <a:ext uri="{FF2B5EF4-FFF2-40B4-BE49-F238E27FC236}">
                <a16:creationId xmlns:a16="http://schemas.microsoft.com/office/drawing/2014/main" id="{647CB07F-9712-E14E-985A-9A50CA0803EA}"/>
              </a:ext>
            </a:extLst>
          </p:cNvPr>
          <p:cNvSpPr/>
          <p:nvPr/>
        </p:nvSpPr>
        <p:spPr>
          <a:xfrm>
            <a:off x="3891308" y="5153267"/>
            <a:ext cx="542417" cy="126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20169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Pojednanie, </a:t>
            </a:r>
            <a:r>
              <a:rPr lang="pl-PL" dirty="0" err="1"/>
              <a:t>nowonarodzenie</a:t>
            </a:r>
            <a:r>
              <a:rPr lang="pl-PL" dirty="0"/>
              <a:t>, przyjęcie zbawienia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1884000" y="1417639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6106122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zaokrąglony 9"/>
          <p:cNvSpPr/>
          <p:nvPr/>
        </p:nvSpPr>
        <p:spPr>
          <a:xfrm>
            <a:off x="2058158" y="2420889"/>
            <a:ext cx="3698045" cy="408835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Zgubieni ludzie</a:t>
            </a:r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7108043" y="2919208"/>
            <a:ext cx="2519240" cy="2099020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Kościół</a:t>
            </a:r>
            <a:br>
              <a:rPr lang="pl-PL"/>
            </a:br>
            <a:r>
              <a:rPr lang="pl-PL"/>
              <a:t>Ciało </a:t>
            </a:r>
            <a:r>
              <a:rPr lang="pl-PL" dirty="0"/>
              <a:t>Chrystusa</a:t>
            </a:r>
          </a:p>
        </p:txBody>
      </p:sp>
      <p:sp>
        <p:nvSpPr>
          <p:cNvPr id="21" name="Strzałka w prawo 20"/>
          <p:cNvSpPr/>
          <p:nvPr/>
        </p:nvSpPr>
        <p:spPr>
          <a:xfrm>
            <a:off x="4750813" y="4385831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Łuk 13"/>
          <p:cNvSpPr/>
          <p:nvPr/>
        </p:nvSpPr>
        <p:spPr>
          <a:xfrm>
            <a:off x="4511824" y="3573017"/>
            <a:ext cx="4668422" cy="1626503"/>
          </a:xfrm>
          <a:prstGeom prst="arc">
            <a:avLst>
              <a:gd name="adj1" fmla="val 10934779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6106121" y="2636913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2207569" y="5013176"/>
            <a:ext cx="8129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i="1" dirty="0">
                <a:solidFill>
                  <a:srgbClr val="C00000"/>
                </a:solidFill>
              </a:rPr>
              <a:t>W Nim i wy, gdy (#1) </a:t>
            </a:r>
            <a:r>
              <a:rPr lang="pl-PL" sz="2400" b="1" i="1" dirty="0">
                <a:solidFill>
                  <a:srgbClr val="C00000"/>
                </a:solidFill>
              </a:rPr>
              <a:t>usłyszeliście</a:t>
            </a:r>
            <a:r>
              <a:rPr lang="pl-PL" sz="2400" i="1" dirty="0">
                <a:solidFill>
                  <a:srgbClr val="C00000"/>
                </a:solidFill>
              </a:rPr>
              <a:t> Słowo prawdy, dobrą nowinę o waszym zbawieniu — i dzięki któremu (#2) </a:t>
            </a:r>
            <a:r>
              <a:rPr lang="pl-PL" sz="2400" b="1" i="1" dirty="0">
                <a:solidFill>
                  <a:srgbClr val="C00000"/>
                </a:solidFill>
              </a:rPr>
              <a:t>uwierzyliście</a:t>
            </a:r>
            <a:r>
              <a:rPr lang="pl-PL" sz="2400" i="1" dirty="0">
                <a:solidFill>
                  <a:srgbClr val="C00000"/>
                </a:solidFill>
              </a:rPr>
              <a:t> — zostaliście (#3) </a:t>
            </a:r>
            <a:r>
              <a:rPr lang="pl-PL" sz="2400" b="1" i="1" dirty="0">
                <a:solidFill>
                  <a:srgbClr val="C00000"/>
                </a:solidFill>
              </a:rPr>
              <a:t>opieczętowani</a:t>
            </a:r>
            <a:r>
              <a:rPr lang="pl-PL" sz="2400" i="1" dirty="0">
                <a:solidFill>
                  <a:srgbClr val="C00000"/>
                </a:solidFill>
              </a:rPr>
              <a:t> obiecanym Duchem Świętym.</a:t>
            </a:r>
          </a:p>
          <a:p>
            <a:r>
              <a:rPr lang="pl-PL" sz="2400" i="1" dirty="0">
                <a:solidFill>
                  <a:srgbClr val="C00000"/>
                </a:solidFill>
              </a:rPr>
              <a:t>Ef 1:!3 </a:t>
            </a:r>
            <a:r>
              <a:rPr lang="pl-PL" sz="2400" i="1" dirty="0" err="1">
                <a:solidFill>
                  <a:srgbClr val="C00000"/>
                </a:solidFill>
              </a:rPr>
              <a:t>eib</a:t>
            </a:r>
            <a:endParaRPr lang="pl-PL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Cel - dojrzałość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1884000" y="1417639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6106122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1884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1991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2135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6384033" y="3933057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8400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6996603" y="4273936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3745529" y="2520620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5429879" y="3862754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2135561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244428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3950835" y="2593943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3960589" y="3270997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5395762" y="4780574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6816081" y="4575258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1948725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3658994" y="4115949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6106121" y="2636913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2319454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7248128" y="3573017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6"/>
          <p:cNvCxnSpPr/>
          <p:nvPr/>
        </p:nvCxnSpPr>
        <p:spPr>
          <a:xfrm flipV="1">
            <a:off x="6456040" y="3933057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oliniowy 6"/>
          <p:cNvCxnSpPr/>
          <p:nvPr/>
        </p:nvCxnSpPr>
        <p:spPr>
          <a:xfrm flipV="1">
            <a:off x="8112224" y="3933057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299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F08A9E0-EDDE-E742-922D-E9DBA4C2F5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pl-PL" b="1" dirty="0"/>
              <a:t>Abstrakcja</a:t>
            </a:r>
            <a:r>
              <a:rPr lang="pl-PL" dirty="0"/>
              <a:t>, </a:t>
            </a:r>
            <a:r>
              <a:rPr lang="pl-PL" b="1" dirty="0"/>
              <a:t>abstrahowanie</a:t>
            </a:r>
            <a:r>
              <a:rPr lang="pl-PL" dirty="0"/>
              <a:t> – jedna z operacji umysłowych, także proces uczenia się pojęć. Proces abstrahowania polega na pomijaniu różnic między egzemplarzami danego zbioru i wyodrębnianiu ich cech wspólnych.</a:t>
            </a:r>
          </a:p>
          <a:p>
            <a:pPr>
              <a:spcBef>
                <a:spcPts val="0"/>
              </a:spcBef>
            </a:pPr>
            <a:endParaRPr lang="pl-PL" dirty="0"/>
          </a:p>
          <a:p>
            <a:pPr>
              <a:spcBef>
                <a:spcPts val="0"/>
              </a:spcBef>
            </a:pPr>
            <a:r>
              <a:rPr lang="pl-PL" sz="2200" dirty="0"/>
              <a:t>Wyróżnia się: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Abstrakcję negatywną, która polega na pomijaniu cech nieistotnych w jakiejś grupie danych;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Abstrakcję pozytywną, polegającą na wyodrębnieniu spośród pewnych cech tych, które są istotne dla danego zbioru danych.</a:t>
            </a: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1E8F157-B40F-0545-A038-655ECE06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Abstrakcja (psychologii)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AD8B4E1-BDF3-BB4D-B75A-8F8BFE4C4A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Wniosek: abstrakcja jest </a:t>
            </a:r>
            <a:r>
              <a:rPr lang="pl-PL" dirty="0" err="1"/>
              <a:t>sposbem</a:t>
            </a:r>
            <a:r>
              <a:rPr lang="pl-PL" dirty="0"/>
              <a:t> myślenia.</a:t>
            </a:r>
          </a:p>
        </p:txBody>
      </p:sp>
    </p:spTree>
    <p:extLst>
      <p:ext uri="{BB962C8B-B14F-4D97-AF65-F5344CB8AC3E}">
        <p14:creationId xmlns:p14="http://schemas.microsoft.com/office/powerpoint/2010/main" val="1336629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Trzy rodzaje ludzi wg 1Kor2:14-3:3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1884000" y="1417639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ZGUBIENI</a:t>
            </a:r>
          </a:p>
        </p:txBody>
      </p:sp>
      <p:sp>
        <p:nvSpPr>
          <p:cNvPr id="4" name="Prostokąt zaokrąglony 10"/>
          <p:cNvSpPr/>
          <p:nvPr/>
        </p:nvSpPr>
        <p:spPr>
          <a:xfrm>
            <a:off x="6106122" y="1700808"/>
            <a:ext cx="4047965" cy="480843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ODKUPIENI</a:t>
            </a:r>
          </a:p>
        </p:txBody>
      </p:sp>
      <p:sp>
        <p:nvSpPr>
          <p:cNvPr id="7" name="Prostokąt zaokrąglony 9"/>
          <p:cNvSpPr/>
          <p:nvPr/>
        </p:nvSpPr>
        <p:spPr>
          <a:xfrm>
            <a:off x="2135560" y="4493434"/>
            <a:ext cx="3574040" cy="1671870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312025" y="2773522"/>
            <a:ext cx="4165357" cy="943511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Człowiek duchowy</a:t>
            </a:r>
          </a:p>
          <a:p>
            <a:r>
              <a:rPr lang="el-GR" sz="2400" i="1" dirty="0" err="1"/>
              <a:t>πνευματικος</a:t>
            </a:r>
            <a:r>
              <a:rPr lang="pl-PL" sz="2400" i="1" dirty="0"/>
              <a:t> </a:t>
            </a:r>
            <a:r>
              <a:rPr lang="pl-PL" sz="2400" i="1" dirty="0" err="1"/>
              <a:t>pneumatikos</a:t>
            </a:r>
            <a:endParaRPr lang="pl-PL" sz="2400" b="1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947920" y="4869161"/>
            <a:ext cx="2956392" cy="1979533"/>
          </a:xfrm>
          <a:prstGeom prst="roundRect">
            <a:avLst>
              <a:gd name="adj" fmla="val 36005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Człowiek cielesny </a:t>
            </a:r>
          </a:p>
          <a:p>
            <a:r>
              <a:rPr lang="el-GR" sz="2400" i="1" dirty="0" err="1"/>
              <a:t>σαρκικοις</a:t>
            </a:r>
            <a:br>
              <a:rPr lang="pl-PL" sz="2400" i="1" dirty="0"/>
            </a:br>
            <a:r>
              <a:rPr lang="pl-PL" sz="2400" i="1" dirty="0" err="1"/>
              <a:t>sarkikois</a:t>
            </a:r>
            <a:endParaRPr lang="pl-PL" sz="2400" i="1" dirty="0"/>
          </a:p>
          <a:p>
            <a:r>
              <a:rPr lang="pl-PL" sz="2400" b="1" dirty="0"/>
              <a:t>1Kor 3:3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6106121" y="2636913"/>
            <a:ext cx="0" cy="3647445"/>
          </a:xfrm>
          <a:prstGeom prst="line">
            <a:avLst/>
          </a:prstGeom>
          <a:ln w="889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6"/>
          <p:cNvCxnSpPr/>
          <p:nvPr/>
        </p:nvCxnSpPr>
        <p:spPr>
          <a:xfrm rot="10800000">
            <a:off x="6106122" y="3717034"/>
            <a:ext cx="4047964" cy="2805358"/>
          </a:xfrm>
          <a:prstGeom prst="curvedConnector3">
            <a:avLst>
              <a:gd name="adj1" fmla="val 50000"/>
            </a:avLst>
          </a:prstGeom>
          <a:ln w="571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Tekstowe 11"/>
          <p:cNvSpPr txBox="1"/>
          <p:nvPr/>
        </p:nvSpPr>
        <p:spPr>
          <a:xfrm>
            <a:off x="3831423" y="338178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13" name="PoleTekstowe 12"/>
          <p:cNvSpPr txBox="1"/>
          <p:nvPr/>
        </p:nvSpPr>
        <p:spPr>
          <a:xfrm>
            <a:off x="6246889" y="393305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8688288" y="393305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2135560" y="2276872"/>
            <a:ext cx="3799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Ludzie naturalni (zmysłowi)</a:t>
            </a:r>
            <a:br>
              <a:rPr lang="pl-PL" sz="2400" b="1" dirty="0"/>
            </a:br>
            <a:r>
              <a:rPr lang="pl-PL" sz="2400" i="1" dirty="0"/>
              <a:t> </a:t>
            </a:r>
            <a:r>
              <a:rPr lang="pl-PL" sz="2400" i="1" dirty="0" err="1"/>
              <a:t>ψυχικός</a:t>
            </a:r>
            <a:r>
              <a:rPr lang="pl-PL" sz="2400" i="1" dirty="0"/>
              <a:t> </a:t>
            </a:r>
            <a:r>
              <a:rPr lang="pl-PL" sz="2400" i="1" dirty="0" err="1"/>
              <a:t>ἄνθρω</a:t>
            </a:r>
            <a:r>
              <a:rPr lang="pl-PL" sz="2400" i="1" dirty="0"/>
              <a:t>π</a:t>
            </a:r>
            <a:r>
              <a:rPr lang="pl-PL" sz="2400" i="1" dirty="0" err="1"/>
              <a:t>ος</a:t>
            </a:r>
            <a:r>
              <a:rPr lang="pl-PL" sz="2400" i="1" dirty="0"/>
              <a:t>, </a:t>
            </a:r>
            <a:r>
              <a:rPr lang="pl-PL" sz="2400" i="1" dirty="0" err="1"/>
              <a:t>psychikos</a:t>
            </a:r>
            <a:r>
              <a:rPr lang="pl-PL" sz="2400" i="1" dirty="0"/>
              <a:t> </a:t>
            </a:r>
            <a:r>
              <a:rPr lang="pl-PL" sz="2400" i="1" dirty="0" err="1"/>
              <a:t>anthrōpos</a:t>
            </a:r>
            <a:r>
              <a:rPr lang="pl-PL" sz="2400" i="1" dirty="0"/>
              <a:t> </a:t>
            </a:r>
            <a:br>
              <a:rPr lang="pl-PL" sz="2400" b="1" dirty="0"/>
            </a:br>
            <a:r>
              <a:rPr lang="pl-PL" sz="2400" b="1" dirty="0"/>
              <a:t>1Kor 2:14</a:t>
            </a:r>
          </a:p>
          <a:p>
            <a:endParaRPr lang="pl-PL" sz="2400" b="1" dirty="0"/>
          </a:p>
        </p:txBody>
      </p:sp>
      <p:sp>
        <p:nvSpPr>
          <p:cNvPr id="15" name="Prostokąt zaokrąglony 10">
            <a:extLst>
              <a:ext uri="{FF2B5EF4-FFF2-40B4-BE49-F238E27FC236}">
                <a16:creationId xmlns:a16="http://schemas.microsoft.com/office/drawing/2014/main" id="{6EF0438B-4C89-A241-9C66-924D0A1EA807}"/>
              </a:ext>
            </a:extLst>
          </p:cNvPr>
          <p:cNvSpPr/>
          <p:nvPr/>
        </p:nvSpPr>
        <p:spPr>
          <a:xfrm>
            <a:off x="7671787" y="3636686"/>
            <a:ext cx="1816785" cy="524173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1Kor 2:15</a:t>
            </a:r>
          </a:p>
        </p:txBody>
      </p:sp>
    </p:spTree>
    <p:extLst>
      <p:ext uri="{BB962C8B-B14F-4D97-AF65-F5344CB8AC3E}">
        <p14:creationId xmlns:p14="http://schemas.microsoft.com/office/powerpoint/2010/main" val="25506733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Człowiek zmysłowy, człowiek duchowy</a:t>
            </a:r>
            <a:br>
              <a:rPr lang="pl-PL" dirty="0"/>
            </a:br>
            <a:r>
              <a:rPr lang="pl-PL" dirty="0"/>
              <a:t>w UBG </a:t>
            </a:r>
            <a:r>
              <a:rPr lang="mr-IN" dirty="0"/>
              <a:t>–</a:t>
            </a:r>
            <a:r>
              <a:rPr lang="pl-PL" dirty="0"/>
              <a:t> tu jest problem!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Lecz </a:t>
            </a: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cielesny </a:t>
            </a:r>
            <a:r>
              <a:rPr lang="pl-PL" b="1" i="1" dirty="0">
                <a:solidFill>
                  <a:srgbClr val="FF0000"/>
                </a:solidFill>
              </a:rPr>
              <a:t>(?!)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/>
              <a:t>[ </a:t>
            </a:r>
            <a:r>
              <a:rPr lang="pl-PL" i="1" dirty="0" err="1"/>
              <a:t>ψυχικός</a:t>
            </a:r>
            <a:r>
              <a:rPr lang="pl-PL" i="1" dirty="0"/>
              <a:t> </a:t>
            </a:r>
            <a:r>
              <a:rPr lang="pl-PL" i="1" dirty="0" err="1"/>
              <a:t>ἄνθρω</a:t>
            </a:r>
            <a:r>
              <a:rPr lang="pl-PL" i="1" dirty="0"/>
              <a:t>π</a:t>
            </a:r>
            <a:r>
              <a:rPr lang="pl-PL" i="1" dirty="0" err="1"/>
              <a:t>ος</a:t>
            </a:r>
            <a:r>
              <a:rPr lang="pl-PL" i="1" dirty="0"/>
              <a:t>, </a:t>
            </a:r>
            <a:r>
              <a:rPr lang="pl-PL" i="1" dirty="0" err="1"/>
              <a:t>psychikos</a:t>
            </a:r>
            <a:r>
              <a:rPr lang="pl-PL" i="1" dirty="0"/>
              <a:t> </a:t>
            </a:r>
            <a:r>
              <a:rPr lang="pl-PL" i="1" dirty="0" err="1"/>
              <a:t>anthrōpos</a:t>
            </a:r>
            <a:r>
              <a:rPr lang="pl-PL" i="1" dirty="0"/>
              <a:t> - </a:t>
            </a:r>
            <a:r>
              <a:rPr lang="pl-PL" dirty="0"/>
              <a:t>zmysłowy</a:t>
            </a:r>
            <a:r>
              <a:rPr lang="pl-PL" i="1" dirty="0"/>
              <a:t> ]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człowiek nie pojmuje tych rzeczy, które są Ducha Bożego. Są bowiem dla niego głupstwem i nie może ich poznać, ponieważ rozsądza się je duchowo.</a:t>
            </a:r>
          </a:p>
          <a:p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Człowiek </a:t>
            </a: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duchowy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/>
              <a:t>[ π</a:t>
            </a:r>
            <a:r>
              <a:rPr lang="pl-PL" i="1" dirty="0" err="1"/>
              <a:t>νευμ</a:t>
            </a:r>
            <a:r>
              <a:rPr lang="pl-PL" i="1" dirty="0"/>
              <a:t>α</a:t>
            </a:r>
            <a:r>
              <a:rPr lang="pl-PL" i="1" dirty="0" err="1"/>
              <a:t>τικός</a:t>
            </a:r>
            <a:r>
              <a:rPr lang="pl-PL" i="1" dirty="0"/>
              <a:t> </a:t>
            </a:r>
            <a:r>
              <a:rPr lang="pl-PL" i="1" dirty="0" err="1"/>
              <a:t>pneumatikos</a:t>
            </a:r>
            <a:r>
              <a:rPr lang="pl-PL" i="1" dirty="0"/>
              <a:t> ]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zaś rozsądza wszystko, lecz sam przez nikogo nie jest sądzony.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(16)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Kto bowiem poznał umysł Pana? Kto go będzie pouczał? Ale my mamy umysł Chrystusa.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			 1Kor 2:14-16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ubg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1752600" y="6103956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/>
              <a:t>https</a:t>
            </a:r>
            <a:r>
              <a:rPr lang="pl-PL" sz="1000" dirty="0"/>
              <a:t>://</a:t>
            </a:r>
            <a:r>
              <a:rPr lang="pl-PL" sz="1000" dirty="0" err="1"/>
              <a:t>biblia.apologetyka.com</a:t>
            </a:r>
            <a:r>
              <a:rPr lang="pl-PL" sz="1000" dirty="0"/>
              <a:t>/read?utf8=✓&amp;q=1kor2%3A14-16&amp;bible%5B%5D=eib&amp;bible%5B%5D=bg&amp;bible%5B%5D=pau&amp;bible%5B%5D=bp&amp;bible%5B%5D=bt5&amp;bible%5B%5D=bw&amp;bible%5B%5D=psz&amp;bible%5B%5D=</a:t>
            </a:r>
            <a:r>
              <a:rPr lang="pl-PL" sz="1000" dirty="0" err="1"/>
              <a:t>ubg&amp;fmt</a:t>
            </a:r>
            <a:r>
              <a:rPr lang="pl-PL" sz="1000" dirty="0"/>
              <a:t>=&amp;</a:t>
            </a:r>
            <a:r>
              <a:rPr lang="pl-PL" sz="1000" dirty="0" err="1"/>
              <a:t>num</a:t>
            </a:r>
            <a:r>
              <a:rPr lang="pl-PL" sz="1000" dirty="0"/>
              <a:t>=&amp;</a:t>
            </a:r>
            <a:r>
              <a:rPr lang="pl-PL" sz="1000" dirty="0" err="1"/>
              <a:t>codes</a:t>
            </a:r>
            <a:r>
              <a:rPr lang="pl-PL" sz="1000" dirty="0"/>
              <a:t>=0</a:t>
            </a:r>
          </a:p>
          <a:p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306018603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Człowiek zmysłowy, człowiek duchowy</a:t>
            </a:r>
            <a:br>
              <a:rPr lang="pl-PL" dirty="0"/>
            </a:br>
            <a:r>
              <a:rPr lang="pl-PL" dirty="0"/>
              <a:t>w EIB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i="1" baseline="30000" dirty="0"/>
              <a:t>(14)</a:t>
            </a:r>
            <a:r>
              <a:rPr lang="pl-PL" i="1" dirty="0"/>
              <a:t> Człowiek </a:t>
            </a:r>
            <a:r>
              <a:rPr lang="pl-PL" b="1" i="1" dirty="0"/>
              <a:t>zmysłowy</a:t>
            </a:r>
            <a:r>
              <a:rPr lang="pl-PL" i="1" dirty="0"/>
              <a:t> nie przyjmuje spraw Ducha Bożego. Są one dla niego głupstwem, nie jest w stanie ich pojąć, gdyż trzeba je duchowo rozsądzać.</a:t>
            </a:r>
          </a:p>
          <a:p>
            <a:r>
              <a:rPr lang="pl-PL" i="1" baseline="30000" dirty="0"/>
              <a:t>(15)</a:t>
            </a:r>
            <a:r>
              <a:rPr lang="pl-PL" i="1" dirty="0"/>
              <a:t> Człowiek </a:t>
            </a:r>
            <a:r>
              <a:rPr lang="pl-PL" b="1" i="1" dirty="0"/>
              <a:t>duchowy</a:t>
            </a:r>
            <a:r>
              <a:rPr lang="pl-PL" i="1" dirty="0"/>
              <a:t> natomiast rozsądza wszystko, sam jednak pozostaje poza ocenami. </a:t>
            </a:r>
            <a:r>
              <a:rPr lang="pl-PL" i="1" baseline="30000" dirty="0"/>
              <a:t>(16)</a:t>
            </a:r>
            <a:r>
              <a:rPr lang="pl-PL" i="1" dirty="0"/>
              <a:t> Bo kto poznał myśl Pana , tak by Go pouczać? My natomiast jesteśmy myśli Chrystusowej.</a:t>
            </a:r>
          </a:p>
          <a:p>
            <a:r>
              <a:rPr lang="pl-PL" i="1" dirty="0"/>
              <a:t>				 1Kor 2:14-16 </a:t>
            </a:r>
            <a:r>
              <a:rPr lang="pl-PL" i="1" dirty="0" err="1"/>
              <a:t>eib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42213190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Rozwój ucznia Jezus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1884000" y="1417639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DUCHOWO MARTWE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6106122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DUCHEM OŻYWIONE</a:t>
            </a:r>
          </a:p>
        </p:txBody>
      </p:sp>
      <p:sp>
        <p:nvSpPr>
          <p:cNvPr id="34" name="Prostokąt zaokrąglony 9"/>
          <p:cNvSpPr/>
          <p:nvPr/>
        </p:nvSpPr>
        <p:spPr>
          <a:xfrm>
            <a:off x="2143116" y="4025586"/>
            <a:ext cx="1598969" cy="1347631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6219773" y="4025586"/>
            <a:ext cx="1407688" cy="1347631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Duchowe</a:t>
            </a:r>
            <a:br>
              <a:rPr lang="pl-PL" dirty="0">
                <a:solidFill>
                  <a:srgbClr val="2D3436"/>
                </a:solidFill>
              </a:rPr>
            </a:br>
            <a:r>
              <a:rPr lang="pl-PL" dirty="0">
                <a:solidFill>
                  <a:srgbClr val="2D3436"/>
                </a:solidFill>
              </a:rPr>
              <a:t>dzieci</a:t>
            </a:r>
          </a:p>
          <a:p>
            <a:pPr algn="ctr"/>
            <a:r>
              <a:rPr lang="el-GR" sz="1200" i="1" dirty="0" err="1">
                <a:solidFill>
                  <a:srgbClr val="2D3436"/>
                </a:solidFill>
              </a:rPr>
              <a:t>σαρκικοις</a:t>
            </a:r>
            <a:br>
              <a:rPr lang="el-GR" sz="1200" i="1" dirty="0">
                <a:solidFill>
                  <a:srgbClr val="2D3436"/>
                </a:solidFill>
              </a:rPr>
            </a:br>
            <a:r>
              <a:rPr lang="pl-PL" sz="1200" i="1" dirty="0" err="1">
                <a:solidFill>
                  <a:srgbClr val="2D3436"/>
                </a:solidFill>
              </a:rPr>
              <a:t>sarkikois</a:t>
            </a:r>
            <a:endParaRPr lang="pl-PL" sz="1200" i="1" dirty="0">
              <a:solidFill>
                <a:srgbClr val="2D3436"/>
              </a:solidFill>
            </a:endParaRPr>
          </a:p>
        </p:txBody>
      </p:sp>
      <p:sp>
        <p:nvSpPr>
          <p:cNvPr id="36" name="Prostokąt zaokrąglony 10"/>
          <p:cNvSpPr/>
          <p:nvPr/>
        </p:nvSpPr>
        <p:spPr>
          <a:xfrm>
            <a:off x="8400256" y="4025586"/>
            <a:ext cx="1656956" cy="1347631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l-PL" dirty="0"/>
              <a:t>Ludzie duchowi</a:t>
            </a:r>
          </a:p>
          <a:p>
            <a:pPr algn="ctr"/>
            <a:r>
              <a:rPr lang="el-GR" sz="1200" i="1" dirty="0" err="1"/>
              <a:t>πνευματικος</a:t>
            </a:r>
            <a:r>
              <a:rPr lang="pl-PL" sz="1200" i="1" dirty="0"/>
              <a:t> </a:t>
            </a:r>
            <a:r>
              <a:rPr lang="el-GR" sz="1200" i="1" dirty="0"/>
              <a:t> </a:t>
            </a:r>
            <a:r>
              <a:rPr lang="pl-PL" sz="1200" i="1" dirty="0" err="1"/>
              <a:t>pneumatikos</a:t>
            </a:r>
            <a:endParaRPr lang="pl-PL" sz="1200" i="1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6106121" y="2636913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157908" y="2590632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627461" y="29083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6476283" y="5252214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50" name="Strzałka w prawo 49"/>
          <p:cNvSpPr/>
          <p:nvPr/>
        </p:nvSpPr>
        <p:spPr>
          <a:xfrm>
            <a:off x="7401492" y="4377947"/>
            <a:ext cx="1214789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1" name="Łącznik prostoliniowy 6"/>
          <p:cNvCxnSpPr/>
          <p:nvPr/>
        </p:nvCxnSpPr>
        <p:spPr>
          <a:xfrm rot="10800000">
            <a:off x="6106122" y="3717034"/>
            <a:ext cx="4047964" cy="2805358"/>
          </a:xfrm>
          <a:prstGeom prst="curvedConnector3">
            <a:avLst>
              <a:gd name="adj1" fmla="val 50000"/>
            </a:avLst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8268079-6877-8046-AF37-F8E47AFA9610}"/>
              </a:ext>
            </a:extLst>
          </p:cNvPr>
          <p:cNvSpPr txBox="1"/>
          <p:nvPr/>
        </p:nvSpPr>
        <p:spPr>
          <a:xfrm>
            <a:off x="3572375" y="3363070"/>
            <a:ext cx="1629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err="1"/>
              <a:t>ψυχικός</a:t>
            </a:r>
            <a:r>
              <a:rPr lang="pl-PL" sz="1200" i="1" dirty="0"/>
              <a:t> </a:t>
            </a:r>
            <a:r>
              <a:rPr lang="pl-PL" sz="1200" i="1" dirty="0" err="1"/>
              <a:t>ἄνθρω</a:t>
            </a:r>
            <a:r>
              <a:rPr lang="pl-PL" sz="1200" i="1" dirty="0"/>
              <a:t>π</a:t>
            </a:r>
            <a:r>
              <a:rPr lang="pl-PL" sz="1200" i="1" dirty="0" err="1"/>
              <a:t>ος</a:t>
            </a:r>
            <a:endParaRPr lang="pl-PL" sz="1200" i="1" dirty="0"/>
          </a:p>
          <a:p>
            <a:r>
              <a:rPr lang="pl-PL" sz="1200" i="1" dirty="0" err="1"/>
              <a:t>psychikos</a:t>
            </a:r>
            <a:r>
              <a:rPr lang="pl-PL" sz="1200" i="1" dirty="0"/>
              <a:t> </a:t>
            </a:r>
            <a:r>
              <a:rPr lang="pl-PL" sz="1200" i="1" dirty="0" err="1"/>
              <a:t>anthrōpos</a:t>
            </a:r>
            <a:r>
              <a:rPr lang="pl-PL" sz="1200" i="1" dirty="0"/>
              <a:t> </a:t>
            </a:r>
          </a:p>
        </p:txBody>
      </p:sp>
      <p:sp>
        <p:nvSpPr>
          <p:cNvPr id="39" name="Strzałka w prawo 38">
            <a:extLst>
              <a:ext uri="{FF2B5EF4-FFF2-40B4-BE49-F238E27FC236}">
                <a16:creationId xmlns:a16="http://schemas.microsoft.com/office/drawing/2014/main" id="{C873B2E2-F79C-3144-B690-21EDF4887A0B}"/>
              </a:ext>
            </a:extLst>
          </p:cNvPr>
          <p:cNvSpPr/>
          <p:nvPr/>
        </p:nvSpPr>
        <p:spPr>
          <a:xfrm rot="1210121">
            <a:off x="5429879" y="3862754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Strzałka w prawo 39">
            <a:extLst>
              <a:ext uri="{FF2B5EF4-FFF2-40B4-BE49-F238E27FC236}">
                <a16:creationId xmlns:a16="http://schemas.microsoft.com/office/drawing/2014/main" id="{4381A8FB-18F4-9A40-8F07-DC34BCD10B39}"/>
              </a:ext>
            </a:extLst>
          </p:cNvPr>
          <p:cNvSpPr/>
          <p:nvPr/>
        </p:nvSpPr>
        <p:spPr>
          <a:xfrm>
            <a:off x="3659827" y="4780574"/>
            <a:ext cx="275203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>
            <a:extLst>
              <a:ext uri="{FF2B5EF4-FFF2-40B4-BE49-F238E27FC236}">
                <a16:creationId xmlns:a16="http://schemas.microsoft.com/office/drawing/2014/main" id="{46C6519E-01A5-4249-8FF9-13F57DF65506}"/>
              </a:ext>
            </a:extLst>
          </p:cNvPr>
          <p:cNvSpPr/>
          <p:nvPr/>
        </p:nvSpPr>
        <p:spPr>
          <a:xfrm rot="763961">
            <a:off x="4626029" y="4223844"/>
            <a:ext cx="1818804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65039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Dwie kluczowe decyzje </a:t>
            </a:r>
            <a:br>
              <a:rPr lang="pl-PL" dirty="0"/>
            </a:br>
            <a:r>
              <a:rPr lang="pl-PL" dirty="0"/>
              <a:t>w życiu ucznia Jezusa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1884000" y="1417639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DUCHOWO MARTWE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6106122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DUCHEM OŻYWIONE</a:t>
            </a:r>
          </a:p>
        </p:txBody>
      </p:sp>
      <p:sp>
        <p:nvSpPr>
          <p:cNvPr id="34" name="Prostokąt zaokrąglony 9"/>
          <p:cNvSpPr/>
          <p:nvPr/>
        </p:nvSpPr>
        <p:spPr>
          <a:xfrm>
            <a:off x="2143116" y="4025586"/>
            <a:ext cx="1598969" cy="1347631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6219773" y="4025586"/>
            <a:ext cx="1407688" cy="1347631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Duchowe</a:t>
            </a:r>
            <a:br>
              <a:rPr lang="pl-PL" dirty="0">
                <a:solidFill>
                  <a:srgbClr val="2D3436"/>
                </a:solidFill>
              </a:rPr>
            </a:br>
            <a:r>
              <a:rPr lang="pl-PL" dirty="0">
                <a:solidFill>
                  <a:srgbClr val="2D3436"/>
                </a:solidFill>
              </a:rPr>
              <a:t>dzieci</a:t>
            </a:r>
          </a:p>
          <a:p>
            <a:pPr algn="ctr"/>
            <a:r>
              <a:rPr lang="el-GR" sz="1200" i="1" dirty="0" err="1">
                <a:solidFill>
                  <a:srgbClr val="2D3436"/>
                </a:solidFill>
              </a:rPr>
              <a:t>σαρκικοις</a:t>
            </a:r>
            <a:br>
              <a:rPr lang="el-GR" sz="1200" i="1" dirty="0">
                <a:solidFill>
                  <a:srgbClr val="2D3436"/>
                </a:solidFill>
              </a:rPr>
            </a:br>
            <a:r>
              <a:rPr lang="pl-PL" sz="1200" i="1" dirty="0" err="1">
                <a:solidFill>
                  <a:srgbClr val="2D3436"/>
                </a:solidFill>
              </a:rPr>
              <a:t>sarkikois</a:t>
            </a:r>
            <a:endParaRPr lang="pl-PL" sz="1200" i="1" dirty="0">
              <a:solidFill>
                <a:srgbClr val="2D3436"/>
              </a:solidFill>
            </a:endParaRPr>
          </a:p>
        </p:txBody>
      </p:sp>
      <p:sp>
        <p:nvSpPr>
          <p:cNvPr id="36" name="Prostokąt zaokrąglony 10"/>
          <p:cNvSpPr/>
          <p:nvPr/>
        </p:nvSpPr>
        <p:spPr>
          <a:xfrm>
            <a:off x="8400256" y="4025586"/>
            <a:ext cx="1656956" cy="1347631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l-PL" dirty="0"/>
              <a:t>Ludzie duchowi</a:t>
            </a:r>
          </a:p>
          <a:p>
            <a:pPr algn="ctr"/>
            <a:r>
              <a:rPr lang="el-GR" sz="1200" i="1" dirty="0" err="1"/>
              <a:t>πνευματικος</a:t>
            </a:r>
            <a:r>
              <a:rPr lang="pl-PL" sz="1200" i="1" dirty="0"/>
              <a:t> </a:t>
            </a:r>
            <a:r>
              <a:rPr lang="el-GR" sz="1200" i="1" dirty="0"/>
              <a:t> </a:t>
            </a:r>
            <a:r>
              <a:rPr lang="pl-PL" sz="1200" i="1" dirty="0" err="1"/>
              <a:t>pneumatikos</a:t>
            </a:r>
            <a:endParaRPr lang="pl-PL" sz="1200" i="1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6106121" y="2636913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157908" y="2590632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627461" y="29083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6476283" y="5252214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50" name="Strzałka w prawo 49"/>
          <p:cNvSpPr/>
          <p:nvPr/>
        </p:nvSpPr>
        <p:spPr>
          <a:xfrm>
            <a:off x="7401492" y="4377947"/>
            <a:ext cx="1214789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1" name="Łącznik prostoliniowy 6"/>
          <p:cNvCxnSpPr/>
          <p:nvPr/>
        </p:nvCxnSpPr>
        <p:spPr>
          <a:xfrm rot="10800000">
            <a:off x="6106122" y="3717034"/>
            <a:ext cx="4047964" cy="2805358"/>
          </a:xfrm>
          <a:prstGeom prst="curvedConnector3">
            <a:avLst>
              <a:gd name="adj1" fmla="val 50000"/>
            </a:avLst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8268079-6877-8046-AF37-F8E47AFA9610}"/>
              </a:ext>
            </a:extLst>
          </p:cNvPr>
          <p:cNvSpPr txBox="1"/>
          <p:nvPr/>
        </p:nvSpPr>
        <p:spPr>
          <a:xfrm>
            <a:off x="3572375" y="3363070"/>
            <a:ext cx="1629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err="1"/>
              <a:t>ψυχικός</a:t>
            </a:r>
            <a:r>
              <a:rPr lang="pl-PL" sz="1200" i="1" dirty="0"/>
              <a:t> </a:t>
            </a:r>
            <a:r>
              <a:rPr lang="pl-PL" sz="1200" i="1" dirty="0" err="1"/>
              <a:t>ἄνθρω</a:t>
            </a:r>
            <a:r>
              <a:rPr lang="pl-PL" sz="1200" i="1" dirty="0"/>
              <a:t>π</a:t>
            </a:r>
            <a:r>
              <a:rPr lang="pl-PL" sz="1200" i="1" dirty="0" err="1"/>
              <a:t>ος</a:t>
            </a:r>
            <a:endParaRPr lang="pl-PL" sz="1200" i="1" dirty="0"/>
          </a:p>
          <a:p>
            <a:r>
              <a:rPr lang="pl-PL" sz="1200" i="1" dirty="0" err="1"/>
              <a:t>psychikos</a:t>
            </a:r>
            <a:r>
              <a:rPr lang="pl-PL" sz="1200" i="1" dirty="0"/>
              <a:t> </a:t>
            </a:r>
            <a:r>
              <a:rPr lang="pl-PL" sz="1200" i="1" dirty="0" err="1"/>
              <a:t>anthrōpos</a:t>
            </a:r>
            <a:r>
              <a:rPr lang="pl-PL" sz="1200" i="1" dirty="0"/>
              <a:t> </a:t>
            </a:r>
          </a:p>
        </p:txBody>
      </p:sp>
      <p:sp>
        <p:nvSpPr>
          <p:cNvPr id="4" name="Objaśnienie prostokątne zaokrąglone 3">
            <a:extLst>
              <a:ext uri="{FF2B5EF4-FFF2-40B4-BE49-F238E27FC236}">
                <a16:creationId xmlns:a16="http://schemas.microsoft.com/office/drawing/2014/main" id="{B1C1AA21-0092-DE4F-8DA9-665EFA3E22BC}"/>
              </a:ext>
            </a:extLst>
          </p:cNvPr>
          <p:cNvSpPr/>
          <p:nvPr/>
        </p:nvSpPr>
        <p:spPr>
          <a:xfrm>
            <a:off x="3503712" y="5605819"/>
            <a:ext cx="2274746" cy="792088"/>
          </a:xfrm>
          <a:prstGeom prst="wedgeRoundRectCallout">
            <a:avLst>
              <a:gd name="adj1" fmla="val 62522"/>
              <a:gd name="adj2" fmla="val -182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Decyzja o uwierzeniu w Jezusa Ef 1:13</a:t>
            </a:r>
          </a:p>
        </p:txBody>
      </p:sp>
      <p:sp>
        <p:nvSpPr>
          <p:cNvPr id="37" name="Objaśnienie prostokątne zaokrąglone 36">
            <a:extLst>
              <a:ext uri="{FF2B5EF4-FFF2-40B4-BE49-F238E27FC236}">
                <a16:creationId xmlns:a16="http://schemas.microsoft.com/office/drawing/2014/main" id="{A92F02DF-0756-BB47-83DB-1014017A2AAB}"/>
              </a:ext>
            </a:extLst>
          </p:cNvPr>
          <p:cNvSpPr/>
          <p:nvPr/>
        </p:nvSpPr>
        <p:spPr>
          <a:xfrm>
            <a:off x="8216953" y="5605819"/>
            <a:ext cx="2274746" cy="792088"/>
          </a:xfrm>
          <a:prstGeom prst="wedgeRoundRectCallout">
            <a:avLst>
              <a:gd name="adj1" fmla="val -64281"/>
              <a:gd name="adj2" fmla="val -18115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Decyzja o oddaniu Bogu ciała </a:t>
            </a:r>
            <a:r>
              <a:rPr lang="pl-PL" dirty="0" err="1">
                <a:solidFill>
                  <a:schemeClr val="tx1"/>
                </a:solidFill>
              </a:rPr>
              <a:t>Rz</a:t>
            </a:r>
            <a:r>
              <a:rPr lang="pl-PL" dirty="0">
                <a:solidFill>
                  <a:schemeClr val="tx1"/>
                </a:solidFill>
              </a:rPr>
              <a:t> 12:1</a:t>
            </a:r>
          </a:p>
        </p:txBody>
      </p:sp>
      <p:sp>
        <p:nvSpPr>
          <p:cNvPr id="39" name="Strzałka w prawo 38">
            <a:extLst>
              <a:ext uri="{FF2B5EF4-FFF2-40B4-BE49-F238E27FC236}">
                <a16:creationId xmlns:a16="http://schemas.microsoft.com/office/drawing/2014/main" id="{C873B2E2-F79C-3144-B690-21EDF4887A0B}"/>
              </a:ext>
            </a:extLst>
          </p:cNvPr>
          <p:cNvSpPr/>
          <p:nvPr/>
        </p:nvSpPr>
        <p:spPr>
          <a:xfrm rot="1210121">
            <a:off x="5429879" y="3862754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Strzałka w prawo 39">
            <a:extLst>
              <a:ext uri="{FF2B5EF4-FFF2-40B4-BE49-F238E27FC236}">
                <a16:creationId xmlns:a16="http://schemas.microsoft.com/office/drawing/2014/main" id="{4381A8FB-18F4-9A40-8F07-DC34BCD10B39}"/>
              </a:ext>
            </a:extLst>
          </p:cNvPr>
          <p:cNvSpPr/>
          <p:nvPr/>
        </p:nvSpPr>
        <p:spPr>
          <a:xfrm>
            <a:off x="3659827" y="4780574"/>
            <a:ext cx="275203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>
            <a:extLst>
              <a:ext uri="{FF2B5EF4-FFF2-40B4-BE49-F238E27FC236}">
                <a16:creationId xmlns:a16="http://schemas.microsoft.com/office/drawing/2014/main" id="{46C6519E-01A5-4249-8FF9-13F57DF65506}"/>
              </a:ext>
            </a:extLst>
          </p:cNvPr>
          <p:cNvSpPr/>
          <p:nvPr/>
        </p:nvSpPr>
        <p:spPr>
          <a:xfrm rot="763961">
            <a:off x="4626029" y="4223844"/>
            <a:ext cx="1818804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74986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Żydzi mesjańscy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1884000" y="1417639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6106122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1884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1991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2135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6384033" y="3933057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8400256" y="4490408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3745529" y="2520620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5429879" y="3862754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2135561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244428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3950835" y="2593943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3960589" y="3270997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025450" y="3373920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5395762" y="4780574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6816081" y="4575258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3658994" y="4115949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5261619" y="3569993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6106121" y="2636913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1948725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2319454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5173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Ale nikt nie rodzi się uczniem Jezusa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1884000" y="1417639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6106122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1884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1991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2135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6384033" y="3933057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8400256" y="4490408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5" name="Strzałka w prawo 14"/>
          <p:cNvSpPr/>
          <p:nvPr/>
        </p:nvSpPr>
        <p:spPr>
          <a:xfrm rot="1210121">
            <a:off x="5429879" y="3862754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5395762" y="4780574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6816081" y="4575258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3658994" y="4115949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6106121" y="2636913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940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775C0E0-F635-9342-956B-79969D8991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277562" y="932016"/>
            <a:ext cx="6683997" cy="5012996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79F7E2-2D90-3245-86E4-C7C8ACE5D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3745" y="96515"/>
            <a:ext cx="5653007" cy="6683997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Zmysłowy</a:t>
            </a:r>
          </a:p>
          <a:p>
            <a:pPr lvl="1"/>
            <a:r>
              <a:rPr lang="pl-PL" dirty="0"/>
              <a:t>Posługuje się tylko zmysłami</a:t>
            </a:r>
          </a:p>
          <a:p>
            <a:pPr lvl="1"/>
            <a:r>
              <a:rPr lang="pl-PL" dirty="0"/>
              <a:t>Duchowe rzeczy są dla niego głupotą (krzyż też)</a:t>
            </a:r>
          </a:p>
          <a:p>
            <a:pPr lvl="1"/>
            <a:r>
              <a:rPr lang="pl-PL" dirty="0"/>
              <a:t>Nie może przyjąć i pojąć duchowych rzeczy (brak interfejsu)</a:t>
            </a:r>
          </a:p>
          <a:p>
            <a:pPr lvl="1"/>
            <a:r>
              <a:rPr lang="pl-PL" dirty="0" err="1"/>
              <a:t>Rozkminia</a:t>
            </a:r>
            <a:r>
              <a:rPr lang="pl-PL" dirty="0"/>
              <a:t> rzeczy na ludzki sposób</a:t>
            </a:r>
          </a:p>
          <a:p>
            <a:pPr lvl="1"/>
            <a:r>
              <a:rPr lang="pl-PL" dirty="0"/>
              <a:t>Nie może poznać duchowych rzeczy</a:t>
            </a:r>
          </a:p>
          <a:p>
            <a:r>
              <a:rPr lang="pl-PL" dirty="0"/>
              <a:t>Cielesny</a:t>
            </a:r>
          </a:p>
          <a:p>
            <a:pPr lvl="1"/>
            <a:r>
              <a:rPr lang="pl-PL" dirty="0"/>
              <a:t>Podąża za ciałem</a:t>
            </a:r>
          </a:p>
          <a:p>
            <a:pPr lvl="1"/>
            <a:r>
              <a:rPr lang="pl-PL" dirty="0"/>
              <a:t>Kłótliwi, zazdrosny, tworzący podziały, złości się, obłudny, zdradliwy, </a:t>
            </a:r>
          </a:p>
          <a:p>
            <a:pPr lvl="1"/>
            <a:r>
              <a:rPr lang="pl-PL" dirty="0"/>
              <a:t>Nie ma zmysłów wyćwiczonych w rozróżnianiu dobra i zła</a:t>
            </a:r>
          </a:p>
          <a:p>
            <a:pPr lvl="1"/>
            <a:r>
              <a:rPr lang="pl-PL" dirty="0"/>
              <a:t>Zakosztował, że Pan jest dobry</a:t>
            </a:r>
          </a:p>
          <a:p>
            <a:pPr lvl="1"/>
            <a:r>
              <a:rPr lang="pl-PL" dirty="0"/>
              <a:t>Ociężali potykają się o Słowo</a:t>
            </a:r>
          </a:p>
          <a:p>
            <a:r>
              <a:rPr lang="pl-PL" dirty="0"/>
              <a:t>Duchowy</a:t>
            </a:r>
          </a:p>
          <a:p>
            <a:pPr lvl="1"/>
            <a:r>
              <a:rPr lang="pl-PL" dirty="0"/>
              <a:t>Rozsądza wszystko w duchowy sposób</a:t>
            </a:r>
          </a:p>
          <a:p>
            <a:pPr lvl="1"/>
            <a:r>
              <a:rPr lang="pl-PL" dirty="0"/>
              <a:t>Ma przemieniony umysł</a:t>
            </a:r>
          </a:p>
          <a:p>
            <a:pPr lvl="1"/>
            <a:r>
              <a:rPr lang="pl-PL" dirty="0"/>
              <a:t>Rozumie strategie (widzi długi </a:t>
            </a:r>
            <a:r>
              <a:rPr lang="pl-PL" dirty="0" err="1"/>
              <a:t>horyzony</a:t>
            </a:r>
            <a:r>
              <a:rPr lang="pl-PL" dirty="0"/>
              <a:t>)</a:t>
            </a:r>
          </a:p>
          <a:p>
            <a:pPr lvl="1"/>
            <a:r>
              <a:rPr lang="pl-PL" dirty="0"/>
              <a:t>Ma duchowe spojrzenie</a:t>
            </a:r>
          </a:p>
          <a:p>
            <a:pPr lvl="1"/>
            <a:r>
              <a:rPr lang="pl-PL" dirty="0"/>
              <a:t>Karmi się pokarmem stałym</a:t>
            </a:r>
          </a:p>
        </p:txBody>
      </p:sp>
    </p:spTree>
    <p:extLst>
      <p:ext uri="{BB962C8B-B14F-4D97-AF65-F5344CB8AC3E}">
        <p14:creationId xmlns:p14="http://schemas.microsoft.com/office/powerpoint/2010/main" val="41979768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5CAE20-50B4-3C44-8768-4EC40C65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Granice tego modelu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06DE8A-DDC9-154E-8BDB-DD6A844C3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ST: Duch Święty nie przebywał stale w ludziach</a:t>
            </a:r>
          </a:p>
          <a:p>
            <a:endParaRPr lang="pl-PL" dirty="0"/>
          </a:p>
          <a:p>
            <a:r>
              <a:rPr lang="pl-PL" dirty="0"/>
              <a:t>Model nie działa w świecie, model nie działa w religiach</a:t>
            </a:r>
          </a:p>
        </p:txBody>
      </p:sp>
    </p:spTree>
    <p:extLst>
      <p:ext uri="{BB962C8B-B14F-4D97-AF65-F5344CB8AC3E}">
        <p14:creationId xmlns:p14="http://schemas.microsoft.com/office/powerpoint/2010/main" val="174298211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F07C96-F522-3849-87E7-B8F24DA54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Morfologia (?) – nie tym razem.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BC65A3-3743-5448-938B-EC32221EC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443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F08A9E0-EDDE-E742-922D-E9DBA4C2F5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b="1" dirty="0"/>
              <a:t>Abstrakcja</a:t>
            </a:r>
            <a:r>
              <a:rPr lang="pl-PL" dirty="0"/>
              <a:t> – proces tworzenia pojęć, w którym wychodząc od rzeczy jednostkowych dochodzi się do pojęcia bardziej ogólnego poprzez konstatowanie tego, co dla tych rzeczy wspólne. Drogą tego procesu dochodzi się do pojęć najuboższych w treść, ale o najszerszym zakresie, takich jak rzecz, przedmiot, substancja czy byt.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1E8F157-B40F-0545-A038-655ECE06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Abstrakcja (filozofia)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AD8B4E1-BDF3-BB4D-B75A-8F8BFE4C4A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Wniosek: abstrakcja jest </a:t>
            </a:r>
            <a:r>
              <a:rPr lang="pl-PL" dirty="0" err="1"/>
              <a:t>spsobem</a:t>
            </a:r>
            <a:r>
              <a:rPr lang="pl-PL" dirty="0"/>
              <a:t> myślenia i uczenia się.</a:t>
            </a:r>
          </a:p>
        </p:txBody>
      </p:sp>
    </p:spTree>
    <p:extLst>
      <p:ext uri="{BB962C8B-B14F-4D97-AF65-F5344CB8AC3E}">
        <p14:creationId xmlns:p14="http://schemas.microsoft.com/office/powerpoint/2010/main" val="20725475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C8DD87-F634-AE4D-B457-98A705A7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8C92C7-0A44-9141-BF75-480805A7D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E779932-9E75-3A4D-A0B8-3FC91E1E5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68" y="3356809"/>
            <a:ext cx="6127431" cy="234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9949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DE028-99F5-4249-B6D9-1F0B22DF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 druku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8038510-C610-0C48-9D49-B981B3A49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1014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FEF95B1-02B1-9548-A22D-1339236B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Dodatki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87195F8-46A8-754C-983C-230C7F7A6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97908878-BCA4-4949-A7E9-06050056278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Zaokrąglony prostokąt 6">
              <a:extLst>
                <a:ext uri="{FF2B5EF4-FFF2-40B4-BE49-F238E27FC236}">
                  <a16:creationId xmlns:a16="http://schemas.microsoft.com/office/drawing/2014/main" id="{21C9F7DF-2BCC-7C4A-8A52-20E571483DF8}"/>
                </a:ext>
              </a:extLst>
            </p:cNvPr>
            <p:cNvSpPr/>
            <p:nvPr/>
          </p:nvSpPr>
          <p:spPr>
            <a:xfrm>
              <a:off x="214685" y="786063"/>
              <a:ext cx="11199404" cy="597534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3200" dirty="0">
                  <a:solidFill>
                    <a:srgbClr val="A9920F"/>
                  </a:solidFill>
                </a:rPr>
                <a:t>Niebo</a:t>
              </a:r>
              <a:endParaRPr lang="pl-PL" sz="4000" dirty="0">
                <a:solidFill>
                  <a:srgbClr val="A9920F"/>
                </a:solidFill>
              </a:endParaRPr>
            </a:p>
          </p:txBody>
        </p:sp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343E7702-FC27-8C44-8065-D56994597CFB}"/>
                </a:ext>
              </a:extLst>
            </p:cNvPr>
            <p:cNvSpPr/>
            <p:nvPr/>
          </p:nvSpPr>
          <p:spPr>
            <a:xfrm>
              <a:off x="8290323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9" name="PoleTekstowe 48">
              <a:extLst>
                <a:ext uri="{FF2B5EF4-FFF2-40B4-BE49-F238E27FC236}">
                  <a16:creationId xmlns:a16="http://schemas.microsoft.com/office/drawing/2014/main" id="{A3D668F2-F6CC-D642-9F58-AFEB4EED4E2C}"/>
                </a:ext>
              </a:extLst>
            </p:cNvPr>
            <p:cNvSpPr txBox="1"/>
            <p:nvPr/>
          </p:nvSpPr>
          <p:spPr>
            <a:xfrm>
              <a:off x="8842295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  <p:sp>
          <p:nvSpPr>
            <p:cNvPr id="10" name="Zaokrąglony prostokąt 9">
              <a:extLst>
                <a:ext uri="{FF2B5EF4-FFF2-40B4-BE49-F238E27FC236}">
                  <a16:creationId xmlns:a16="http://schemas.microsoft.com/office/drawing/2014/main" id="{577F6C73-2921-A945-A45D-E14D140609FA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32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11" name="Owal 29">
              <a:extLst>
                <a:ext uri="{FF2B5EF4-FFF2-40B4-BE49-F238E27FC236}">
                  <a16:creationId xmlns:a16="http://schemas.microsoft.com/office/drawing/2014/main" id="{9D731BE8-7F39-B742-A0C2-F0B026649318}"/>
                </a:ext>
              </a:extLst>
            </p:cNvPr>
            <p:cNvSpPr/>
            <p:nvPr/>
          </p:nvSpPr>
          <p:spPr>
            <a:xfrm>
              <a:off x="8398454" y="2229117"/>
              <a:ext cx="1968036" cy="1968036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dirty="0">
                  <a:solidFill>
                    <a:srgbClr val="877B31"/>
                  </a:solidFill>
                </a:rPr>
                <a:t>Duch Święty</a:t>
              </a:r>
            </a:p>
          </p:txBody>
        </p:sp>
        <p:sp>
          <p:nvSpPr>
            <p:cNvPr id="12" name="Zaokrąglony prostokąt 41">
              <a:extLst>
                <a:ext uri="{FF2B5EF4-FFF2-40B4-BE49-F238E27FC236}">
                  <a16:creationId xmlns:a16="http://schemas.microsoft.com/office/drawing/2014/main" id="{A159959C-44A1-D541-893D-1C2629D9148F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Zaokrąglony prostokąt 12">
              <a:extLst>
                <a:ext uri="{FF2B5EF4-FFF2-40B4-BE49-F238E27FC236}">
                  <a16:creationId xmlns:a16="http://schemas.microsoft.com/office/drawing/2014/main" id="{4315835A-2B54-2442-9DAF-658F27D7CD00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14" name="Zaokrąglony prostokąt 41">
              <a:extLst>
                <a:ext uri="{FF2B5EF4-FFF2-40B4-BE49-F238E27FC236}">
                  <a16:creationId xmlns:a16="http://schemas.microsoft.com/office/drawing/2014/main" id="{C369A129-C7BF-DE46-AADF-60D58BED11BC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Zaokrąglony prostokąt 14">
              <a:extLst>
                <a:ext uri="{FF2B5EF4-FFF2-40B4-BE49-F238E27FC236}">
                  <a16:creationId xmlns:a16="http://schemas.microsoft.com/office/drawing/2014/main" id="{8343490F-90C5-0241-B72B-670054B7AB7E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16" name="Zaokrąglony prostokąt 15">
              <a:extLst>
                <a:ext uri="{FF2B5EF4-FFF2-40B4-BE49-F238E27FC236}">
                  <a16:creationId xmlns:a16="http://schemas.microsoft.com/office/drawing/2014/main" id="{68606E11-E82C-BA4B-8B8E-8D9C9C3DD815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17" name="Zaokrąglony prostokąt 41">
              <a:extLst>
                <a:ext uri="{FF2B5EF4-FFF2-40B4-BE49-F238E27FC236}">
                  <a16:creationId xmlns:a16="http://schemas.microsoft.com/office/drawing/2014/main" id="{79E76193-EC53-B541-9109-3B46137D8171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Zaokrąglony prostokąt 17">
              <a:extLst>
                <a:ext uri="{FF2B5EF4-FFF2-40B4-BE49-F238E27FC236}">
                  <a16:creationId xmlns:a16="http://schemas.microsoft.com/office/drawing/2014/main" id="{063EB137-1762-D14A-9E00-E480B07C2C96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19" name="Zaokrąglony prostokąt 18">
              <a:extLst>
                <a:ext uri="{FF2B5EF4-FFF2-40B4-BE49-F238E27FC236}">
                  <a16:creationId xmlns:a16="http://schemas.microsoft.com/office/drawing/2014/main" id="{D494CBEB-4181-4F47-86B7-2BB9F73D19B9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20" name="Zaokrąglony prostokąt 19">
              <a:extLst>
                <a:ext uri="{FF2B5EF4-FFF2-40B4-BE49-F238E27FC236}">
                  <a16:creationId xmlns:a16="http://schemas.microsoft.com/office/drawing/2014/main" id="{0A2A2932-A759-3948-AEAC-A74659FC11AE}"/>
                </a:ext>
              </a:extLst>
            </p:cNvPr>
            <p:cNvSpPr/>
            <p:nvPr/>
          </p:nvSpPr>
          <p:spPr>
            <a:xfrm>
              <a:off x="6843849" y="3840926"/>
              <a:ext cx="1867926" cy="712368"/>
            </a:xfrm>
            <a:prstGeom prst="roundRect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877B31"/>
                  </a:solidFill>
                </a:rPr>
                <a:t>duch</a:t>
              </a:r>
            </a:p>
          </p:txBody>
        </p: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42CDECF1-6B26-3B47-9FC8-8979204FFD81}"/>
                </a:ext>
              </a:extLst>
            </p:cNvPr>
            <p:cNvGrpSpPr/>
            <p:nvPr/>
          </p:nvGrpSpPr>
          <p:grpSpPr>
            <a:xfrm>
              <a:off x="9847056" y="4756166"/>
              <a:ext cx="1295540" cy="1295540"/>
              <a:chOff x="8564496" y="4825083"/>
              <a:chExt cx="840585" cy="840585"/>
            </a:xfrm>
          </p:grpSpPr>
          <p:sp>
            <p:nvSpPr>
              <p:cNvPr id="24" name="Owal 23">
                <a:extLst>
                  <a:ext uri="{FF2B5EF4-FFF2-40B4-BE49-F238E27FC236}">
                    <a16:creationId xmlns:a16="http://schemas.microsoft.com/office/drawing/2014/main" id="{4658F160-1CF9-9D46-BD74-734F5A6FF8D1}"/>
                  </a:ext>
                </a:extLst>
              </p:cNvPr>
              <p:cNvSpPr/>
              <p:nvPr/>
            </p:nvSpPr>
            <p:spPr>
              <a:xfrm>
                <a:off x="8564496" y="4825083"/>
                <a:ext cx="840585" cy="840585"/>
              </a:xfrm>
              <a:prstGeom prst="ellipse">
                <a:avLst/>
              </a:prstGeom>
              <a:solidFill>
                <a:srgbClr val="F8F9BC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 dirty="0"/>
              </a:p>
            </p:txBody>
          </p:sp>
          <p:sp>
            <p:nvSpPr>
              <p:cNvPr id="25" name="PoleTekstowe 36">
                <a:extLst>
                  <a:ext uri="{FF2B5EF4-FFF2-40B4-BE49-F238E27FC236}">
                    <a16:creationId xmlns:a16="http://schemas.microsoft.com/office/drawing/2014/main" id="{E2800000-9CE6-4243-8310-371A53820DFB}"/>
                  </a:ext>
                </a:extLst>
              </p:cNvPr>
              <p:cNvSpPr txBox="1"/>
              <p:nvPr/>
            </p:nvSpPr>
            <p:spPr>
              <a:xfrm>
                <a:off x="8688134" y="4913552"/>
                <a:ext cx="593308" cy="31892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600" dirty="0">
                    <a:solidFill>
                      <a:srgbClr val="A9920F"/>
                    </a:solidFill>
                  </a:rPr>
                  <a:t>Duch</a:t>
                </a:r>
              </a:p>
            </p:txBody>
          </p:sp>
        </p:grpSp>
        <p:sp>
          <p:nvSpPr>
            <p:cNvPr id="22" name="PoleTekstowe 54">
              <a:extLst>
                <a:ext uri="{FF2B5EF4-FFF2-40B4-BE49-F238E27FC236}">
                  <a16:creationId xmlns:a16="http://schemas.microsoft.com/office/drawing/2014/main" id="{A2B55970-769B-3B4D-9801-5DF63299F66D}"/>
                </a:ext>
              </a:extLst>
            </p:cNvPr>
            <p:cNvSpPr txBox="1"/>
            <p:nvPr/>
          </p:nvSpPr>
          <p:spPr>
            <a:xfrm>
              <a:off x="9367562" y="4260069"/>
              <a:ext cx="2248357" cy="44203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400" i="1" dirty="0"/>
                <a:t>Duchy</a:t>
              </a: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E295A6D4-70ED-9540-9661-A4688C8DE2C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50896842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Mój model </a:t>
            </a:r>
            <a:r>
              <a:rPr lang="pl-PL" dirty="0" err="1"/>
              <a:t>trójedynego</a:t>
            </a:r>
            <a:r>
              <a:rPr lang="pl-PL" dirty="0"/>
              <a:t> człowieka ’2018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FD629FC-556C-5E45-AD1F-285F1EFCA5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82934" y="1415657"/>
            <a:ext cx="5257800" cy="52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061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068F7A1-7A6D-BC43-BA5C-C3480764D2DC}"/>
              </a:ext>
            </a:extLst>
          </p:cNvPr>
          <p:cNvGrpSpPr/>
          <p:nvPr/>
        </p:nvGrpSpPr>
        <p:grpSpPr>
          <a:xfrm>
            <a:off x="5932676" y="292870"/>
            <a:ext cx="3643656" cy="3518932"/>
            <a:chOff x="4119377" y="292870"/>
            <a:chExt cx="3643656" cy="3518932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F366485-9420-3D4E-8C47-FFB3549737D6}"/>
                </a:ext>
              </a:extLst>
            </p:cNvPr>
            <p:cNvSpPr/>
            <p:nvPr/>
          </p:nvSpPr>
          <p:spPr>
            <a:xfrm>
              <a:off x="4119377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0" name="PoleTekstowe 48">
              <a:extLst>
                <a:ext uri="{FF2B5EF4-FFF2-40B4-BE49-F238E27FC236}">
                  <a16:creationId xmlns:a16="http://schemas.microsoft.com/office/drawing/2014/main" id="{8253256D-651A-ED46-AF09-30012A1F6738}"/>
                </a:ext>
              </a:extLst>
            </p:cNvPr>
            <p:cNvSpPr txBox="1"/>
            <p:nvPr/>
          </p:nvSpPr>
          <p:spPr>
            <a:xfrm>
              <a:off x="4655307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</p:grp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539B8F26-377D-0745-AA19-74B77B4CD1F5}"/>
              </a:ext>
            </a:extLst>
          </p:cNvPr>
          <p:cNvGrpSpPr/>
          <p:nvPr/>
        </p:nvGrpSpPr>
        <p:grpSpPr>
          <a:xfrm>
            <a:off x="4328499" y="2916195"/>
            <a:ext cx="3939720" cy="3101546"/>
            <a:chOff x="4328499" y="2916195"/>
            <a:chExt cx="3939720" cy="3101546"/>
          </a:xfrm>
        </p:grpSpPr>
        <p:sp>
          <p:nvSpPr>
            <p:cNvPr id="40" name="Chmurka 39">
              <a:extLst>
                <a:ext uri="{FF2B5EF4-FFF2-40B4-BE49-F238E27FC236}">
                  <a16:creationId xmlns:a16="http://schemas.microsoft.com/office/drawing/2014/main" id="{2263D317-3B11-8D47-B3C2-E78107FEEF8F}"/>
                </a:ext>
              </a:extLst>
            </p:cNvPr>
            <p:cNvSpPr/>
            <p:nvPr/>
          </p:nvSpPr>
          <p:spPr>
            <a:xfrm>
              <a:off x="4732640" y="2916195"/>
              <a:ext cx="3188043" cy="3101546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Procesy myślowe</a:t>
              </a:r>
            </a:p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(zamysł)</a:t>
              </a:r>
            </a:p>
          </p:txBody>
        </p:sp>
        <p:sp>
          <p:nvSpPr>
            <p:cNvPr id="41" name="Sześcian 40">
              <a:extLst>
                <a:ext uri="{FF2B5EF4-FFF2-40B4-BE49-F238E27FC236}">
                  <a16:creationId xmlns:a16="http://schemas.microsoft.com/office/drawing/2014/main" id="{8BFE61FB-6071-4C48-B450-678DAA8B1C6C}"/>
                </a:ext>
              </a:extLst>
            </p:cNvPr>
            <p:cNvSpPr/>
            <p:nvPr/>
          </p:nvSpPr>
          <p:spPr>
            <a:xfrm>
              <a:off x="5649871" y="5045419"/>
              <a:ext cx="1058211" cy="473867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mózg</a:t>
              </a:r>
            </a:p>
          </p:txBody>
        </p:sp>
        <p:sp>
          <p:nvSpPr>
            <p:cNvPr id="42" name="Chmurka 41">
              <a:extLst>
                <a:ext uri="{FF2B5EF4-FFF2-40B4-BE49-F238E27FC236}">
                  <a16:creationId xmlns:a16="http://schemas.microsoft.com/office/drawing/2014/main" id="{4FE68A85-D439-5645-9910-57C6A60A72F2}"/>
                </a:ext>
              </a:extLst>
            </p:cNvPr>
            <p:cNvSpPr/>
            <p:nvPr/>
          </p:nvSpPr>
          <p:spPr>
            <a:xfrm>
              <a:off x="4740340" y="3988579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emocje</a:t>
              </a:r>
            </a:p>
          </p:txBody>
        </p:sp>
        <p:sp>
          <p:nvSpPr>
            <p:cNvPr id="43" name="Chmurka 42">
              <a:extLst>
                <a:ext uri="{FF2B5EF4-FFF2-40B4-BE49-F238E27FC236}">
                  <a16:creationId xmlns:a16="http://schemas.microsoft.com/office/drawing/2014/main" id="{D7138351-BFDC-D54C-9EBF-8F9AFE9553C0}"/>
                </a:ext>
              </a:extLst>
            </p:cNvPr>
            <p:cNvSpPr/>
            <p:nvPr/>
          </p:nvSpPr>
          <p:spPr>
            <a:xfrm>
              <a:off x="4328499" y="4483187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analiza</a:t>
              </a:r>
            </a:p>
          </p:txBody>
        </p:sp>
        <p:sp>
          <p:nvSpPr>
            <p:cNvPr id="44" name="Chmurka 43">
              <a:extLst>
                <a:ext uri="{FF2B5EF4-FFF2-40B4-BE49-F238E27FC236}">
                  <a16:creationId xmlns:a16="http://schemas.microsoft.com/office/drawing/2014/main" id="{EA012A4F-587D-DE40-BA13-5EEC1D5A2954}"/>
                </a:ext>
              </a:extLst>
            </p:cNvPr>
            <p:cNvSpPr/>
            <p:nvPr/>
          </p:nvSpPr>
          <p:spPr>
            <a:xfrm>
              <a:off x="5647944" y="4250497"/>
              <a:ext cx="1420958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charakter</a:t>
              </a:r>
            </a:p>
          </p:txBody>
        </p:sp>
        <p:sp>
          <p:nvSpPr>
            <p:cNvPr id="52" name="Chmurka 51">
              <a:extLst>
                <a:ext uri="{FF2B5EF4-FFF2-40B4-BE49-F238E27FC236}">
                  <a16:creationId xmlns:a16="http://schemas.microsoft.com/office/drawing/2014/main" id="{C44422A3-9BF6-E047-984B-E138E8777B19}"/>
                </a:ext>
              </a:extLst>
            </p:cNvPr>
            <p:cNvSpPr/>
            <p:nvPr/>
          </p:nvSpPr>
          <p:spPr>
            <a:xfrm>
              <a:off x="6995507" y="4060033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wola</a:t>
              </a:r>
            </a:p>
          </p:txBody>
        </p:sp>
        <p:sp>
          <p:nvSpPr>
            <p:cNvPr id="53" name="Chmurka 52">
              <a:extLst>
                <a:ext uri="{FF2B5EF4-FFF2-40B4-BE49-F238E27FC236}">
                  <a16:creationId xmlns:a16="http://schemas.microsoft.com/office/drawing/2014/main" id="{B5E891BE-B7F3-0748-8505-4C4670FBB990}"/>
                </a:ext>
              </a:extLst>
            </p:cNvPr>
            <p:cNvSpPr/>
            <p:nvPr/>
          </p:nvSpPr>
          <p:spPr>
            <a:xfrm>
              <a:off x="6552606" y="4536030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poglądy</a:t>
              </a:r>
            </a:p>
          </p:txBody>
        </p:sp>
        <p:sp>
          <p:nvSpPr>
            <p:cNvPr id="54" name="Sześcian 53">
              <a:extLst>
                <a:ext uri="{FF2B5EF4-FFF2-40B4-BE49-F238E27FC236}">
                  <a16:creationId xmlns:a16="http://schemas.microsoft.com/office/drawing/2014/main" id="{1708CD23-C335-AC45-A352-5004232BDC16}"/>
                </a:ext>
              </a:extLst>
            </p:cNvPr>
            <p:cNvSpPr/>
            <p:nvPr/>
          </p:nvSpPr>
          <p:spPr>
            <a:xfrm>
              <a:off x="6163209" y="5487838"/>
              <a:ext cx="1061156" cy="402203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hormony</a:t>
              </a:r>
              <a:endParaRPr lang="pl-PL" sz="1600" dirty="0">
                <a:solidFill>
                  <a:srgbClr val="194F31"/>
                </a:solidFill>
              </a:endParaRPr>
            </a:p>
          </p:txBody>
        </p:sp>
      </p:grp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2">
            <a:extLst>
              <a:ext uri="{FF2B5EF4-FFF2-40B4-BE49-F238E27FC236}">
                <a16:creationId xmlns:a16="http://schemas.microsoft.com/office/drawing/2014/main" id="{381F8F60-9ABB-D249-A916-644570B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Mój model inf. człowieka:</a:t>
            </a:r>
            <a:br>
              <a:rPr lang="pl-PL" sz="3600" dirty="0"/>
            </a:br>
            <a:r>
              <a:rPr lang="pl-PL" sz="3600" dirty="0"/>
              <a:t>Człowiek duchowy</a:t>
            </a:r>
          </a:p>
        </p:txBody>
      </p:sp>
      <p:sp>
        <p:nvSpPr>
          <p:cNvPr id="61" name="Owal 29">
            <a:extLst>
              <a:ext uri="{FF2B5EF4-FFF2-40B4-BE49-F238E27FC236}">
                <a16:creationId xmlns:a16="http://schemas.microsoft.com/office/drawing/2014/main" id="{A8A5F3AC-A0AB-5641-ABB5-F00AB6957C08}"/>
              </a:ext>
            </a:extLst>
          </p:cNvPr>
          <p:cNvSpPr/>
          <p:nvPr/>
        </p:nvSpPr>
        <p:spPr>
          <a:xfrm rot="14400000">
            <a:off x="7409565" y="2652714"/>
            <a:ext cx="1037950" cy="1037950"/>
          </a:xfrm>
          <a:prstGeom prst="ellipse">
            <a:avLst/>
          </a:prstGeom>
          <a:pattFill prst="wdDnDiag">
            <a:fgClr>
              <a:srgbClr val="F8F9BC"/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36" name="Owal 29">
            <a:extLst>
              <a:ext uri="{FF2B5EF4-FFF2-40B4-BE49-F238E27FC236}">
                <a16:creationId xmlns:a16="http://schemas.microsoft.com/office/drawing/2014/main" id="{280D075B-EAAB-AD47-A342-697D28DB3BF9}"/>
              </a:ext>
            </a:extLst>
          </p:cNvPr>
          <p:cNvSpPr/>
          <p:nvPr/>
        </p:nvSpPr>
        <p:spPr>
          <a:xfrm>
            <a:off x="7547199" y="1258838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37" name="Owal 29">
            <a:extLst>
              <a:ext uri="{FF2B5EF4-FFF2-40B4-BE49-F238E27FC236}">
                <a16:creationId xmlns:a16="http://schemas.microsoft.com/office/drawing/2014/main" id="{9B66C678-A656-7747-8364-279FFA4AF232}"/>
              </a:ext>
            </a:extLst>
          </p:cNvPr>
          <p:cNvSpPr/>
          <p:nvPr/>
        </p:nvSpPr>
        <p:spPr>
          <a:xfrm>
            <a:off x="7152264" y="2209742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85E27D8D-FC73-BE46-9F20-C37D16CBADEF}"/>
              </a:ext>
            </a:extLst>
          </p:cNvPr>
          <p:cNvSpPr txBox="1"/>
          <p:nvPr/>
        </p:nvSpPr>
        <p:spPr>
          <a:xfrm>
            <a:off x="4105744" y="4075645"/>
            <a:ext cx="10880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poznawanie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9B103A60-38EF-234A-91EF-C04B016CFEDF}"/>
              </a:ext>
            </a:extLst>
          </p:cNvPr>
          <p:cNvSpPr txBox="1"/>
          <p:nvPr/>
        </p:nvSpPr>
        <p:spPr>
          <a:xfrm>
            <a:off x="3968536" y="4303525"/>
            <a:ext cx="109853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odczuwanie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ACA80E20-DEE3-7D49-AF01-C1C50E6ABDD9}"/>
              </a:ext>
            </a:extLst>
          </p:cNvPr>
          <p:cNvSpPr txBox="1"/>
          <p:nvPr/>
        </p:nvSpPr>
        <p:spPr>
          <a:xfrm rot="530377">
            <a:off x="5511206" y="4049367"/>
            <a:ext cx="135407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wnioskowanie</a:t>
            </a: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CFE1B9BA-E8B6-5143-A47D-8E873C748DD5}"/>
              </a:ext>
            </a:extLst>
          </p:cNvPr>
          <p:cNvSpPr txBox="1"/>
          <p:nvPr/>
        </p:nvSpPr>
        <p:spPr>
          <a:xfrm rot="20248007">
            <a:off x="6255813" y="3798025"/>
            <a:ext cx="122119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dedukcja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DC8E327A-8FBC-574A-B921-72F37EC9EA1B}"/>
              </a:ext>
            </a:extLst>
          </p:cNvPr>
          <p:cNvSpPr txBox="1"/>
          <p:nvPr/>
        </p:nvSpPr>
        <p:spPr>
          <a:xfrm rot="18575417">
            <a:off x="5185958" y="4457539"/>
            <a:ext cx="8762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wiedza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CCCC97FD-D130-BA49-A05B-6A24B25075AA}"/>
              </a:ext>
            </a:extLst>
          </p:cNvPr>
          <p:cNvSpPr txBox="1"/>
          <p:nvPr/>
        </p:nvSpPr>
        <p:spPr>
          <a:xfrm rot="18592907">
            <a:off x="4257355" y="5149146"/>
            <a:ext cx="135353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wspomnienia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F4819901-BD4F-8B43-9A97-9F2A53144A39}"/>
              </a:ext>
            </a:extLst>
          </p:cNvPr>
          <p:cNvSpPr txBox="1"/>
          <p:nvPr/>
        </p:nvSpPr>
        <p:spPr>
          <a:xfrm rot="1062249">
            <a:off x="7477900" y="4101967"/>
            <a:ext cx="8713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decyzje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723E9084-3DA0-DC43-A470-DEE820CFFBD9}"/>
              </a:ext>
            </a:extLst>
          </p:cNvPr>
          <p:cNvSpPr txBox="1"/>
          <p:nvPr/>
        </p:nvSpPr>
        <p:spPr>
          <a:xfrm rot="20736481">
            <a:off x="7523320" y="4898826"/>
            <a:ext cx="8713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odruchy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9AE7F11D-2DD8-1D47-9599-C9C4409DFBF9}"/>
              </a:ext>
            </a:extLst>
          </p:cNvPr>
          <p:cNvSpPr txBox="1"/>
          <p:nvPr/>
        </p:nvSpPr>
        <p:spPr>
          <a:xfrm rot="20274387">
            <a:off x="8257562" y="4825704"/>
            <a:ext cx="8713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działania</a:t>
            </a: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8120D73C-B89D-2942-89C1-99712114F910}"/>
              </a:ext>
            </a:extLst>
          </p:cNvPr>
          <p:cNvSpPr txBox="1"/>
          <p:nvPr/>
        </p:nvSpPr>
        <p:spPr>
          <a:xfrm rot="18333730">
            <a:off x="7294735" y="2944013"/>
            <a:ext cx="115262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objawianie</a:t>
            </a: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B211120D-2EED-2949-8711-5B8A2EA9CD7F}"/>
              </a:ext>
            </a:extLst>
          </p:cNvPr>
          <p:cNvSpPr txBox="1"/>
          <p:nvPr/>
        </p:nvSpPr>
        <p:spPr>
          <a:xfrm rot="21050604">
            <a:off x="5633267" y="2177795"/>
            <a:ext cx="115262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inspiracja</a:t>
            </a: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255D9509-2CE1-1848-AC2D-1A7A2A80E50E}"/>
              </a:ext>
            </a:extLst>
          </p:cNvPr>
          <p:cNvSpPr txBox="1"/>
          <p:nvPr/>
        </p:nvSpPr>
        <p:spPr>
          <a:xfrm rot="20725283">
            <a:off x="6525478" y="4056714"/>
            <a:ext cx="111393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indukcja</a:t>
            </a:r>
          </a:p>
        </p:txBody>
      </p:sp>
      <p:sp>
        <p:nvSpPr>
          <p:cNvPr id="75" name="Łuk 74">
            <a:extLst>
              <a:ext uri="{FF2B5EF4-FFF2-40B4-BE49-F238E27FC236}">
                <a16:creationId xmlns:a16="http://schemas.microsoft.com/office/drawing/2014/main" id="{FE319536-227D-774D-8B97-F0EFA7EA9C9A}"/>
              </a:ext>
            </a:extLst>
          </p:cNvPr>
          <p:cNvSpPr/>
          <p:nvPr/>
        </p:nvSpPr>
        <p:spPr>
          <a:xfrm rot="10078800" flipV="1">
            <a:off x="4837809" y="2494287"/>
            <a:ext cx="3089417" cy="1999104"/>
          </a:xfrm>
          <a:prstGeom prst="arc">
            <a:avLst>
              <a:gd name="adj1" fmla="val 12124130"/>
              <a:gd name="adj2" fmla="val 1268793"/>
            </a:avLst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6" name="Łącznik prosty 75">
            <a:extLst>
              <a:ext uri="{FF2B5EF4-FFF2-40B4-BE49-F238E27FC236}">
                <a16:creationId xmlns:a16="http://schemas.microsoft.com/office/drawing/2014/main" id="{E4716B9A-94B8-AA44-B9B8-F3BF48BE364A}"/>
              </a:ext>
            </a:extLst>
          </p:cNvPr>
          <p:cNvCxnSpPr>
            <a:cxnSpLocks/>
          </p:cNvCxnSpPr>
          <p:nvPr/>
        </p:nvCxnSpPr>
        <p:spPr>
          <a:xfrm flipH="1">
            <a:off x="7437657" y="2071799"/>
            <a:ext cx="1399478" cy="2283697"/>
          </a:xfrm>
          <a:prstGeom prst="line">
            <a:avLst/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Łącznik prosty 76">
            <a:extLst>
              <a:ext uri="{FF2B5EF4-FFF2-40B4-BE49-F238E27FC236}">
                <a16:creationId xmlns:a16="http://schemas.microsoft.com/office/drawing/2014/main" id="{5EBEE432-5651-BC48-8911-D4D3B5EB1492}"/>
              </a:ext>
            </a:extLst>
          </p:cNvPr>
          <p:cNvCxnSpPr>
            <a:cxnSpLocks/>
          </p:cNvCxnSpPr>
          <p:nvPr/>
        </p:nvCxnSpPr>
        <p:spPr>
          <a:xfrm flipH="1">
            <a:off x="8171110" y="2032925"/>
            <a:ext cx="450446" cy="735046"/>
          </a:xfrm>
          <a:prstGeom prst="line">
            <a:avLst/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06567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539B8F26-377D-0745-AA19-74B77B4CD1F5}"/>
              </a:ext>
            </a:extLst>
          </p:cNvPr>
          <p:cNvGrpSpPr/>
          <p:nvPr/>
        </p:nvGrpSpPr>
        <p:grpSpPr>
          <a:xfrm>
            <a:off x="4328499" y="2916195"/>
            <a:ext cx="3939720" cy="3101546"/>
            <a:chOff x="4328499" y="2916195"/>
            <a:chExt cx="3939720" cy="3101546"/>
          </a:xfrm>
        </p:grpSpPr>
        <p:sp>
          <p:nvSpPr>
            <p:cNvPr id="40" name="Chmurka 39">
              <a:extLst>
                <a:ext uri="{FF2B5EF4-FFF2-40B4-BE49-F238E27FC236}">
                  <a16:creationId xmlns:a16="http://schemas.microsoft.com/office/drawing/2014/main" id="{2263D317-3B11-8D47-B3C2-E78107FEEF8F}"/>
                </a:ext>
              </a:extLst>
            </p:cNvPr>
            <p:cNvSpPr/>
            <p:nvPr/>
          </p:nvSpPr>
          <p:spPr>
            <a:xfrm>
              <a:off x="4732640" y="2916195"/>
              <a:ext cx="3188043" cy="3101546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Procesy myślowe</a:t>
              </a:r>
            </a:p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(zamysł)</a:t>
              </a:r>
            </a:p>
          </p:txBody>
        </p:sp>
        <p:sp>
          <p:nvSpPr>
            <p:cNvPr id="41" name="Sześcian 40">
              <a:extLst>
                <a:ext uri="{FF2B5EF4-FFF2-40B4-BE49-F238E27FC236}">
                  <a16:creationId xmlns:a16="http://schemas.microsoft.com/office/drawing/2014/main" id="{8BFE61FB-6071-4C48-B450-678DAA8B1C6C}"/>
                </a:ext>
              </a:extLst>
            </p:cNvPr>
            <p:cNvSpPr/>
            <p:nvPr/>
          </p:nvSpPr>
          <p:spPr>
            <a:xfrm>
              <a:off x="5649871" y="5045419"/>
              <a:ext cx="1058211" cy="473867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mózg</a:t>
              </a:r>
            </a:p>
          </p:txBody>
        </p:sp>
        <p:sp>
          <p:nvSpPr>
            <p:cNvPr id="42" name="Chmurka 41">
              <a:extLst>
                <a:ext uri="{FF2B5EF4-FFF2-40B4-BE49-F238E27FC236}">
                  <a16:creationId xmlns:a16="http://schemas.microsoft.com/office/drawing/2014/main" id="{4FE68A85-D439-5645-9910-57C6A60A72F2}"/>
                </a:ext>
              </a:extLst>
            </p:cNvPr>
            <p:cNvSpPr/>
            <p:nvPr/>
          </p:nvSpPr>
          <p:spPr>
            <a:xfrm>
              <a:off x="4740340" y="3988579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emocje</a:t>
              </a:r>
            </a:p>
          </p:txBody>
        </p:sp>
        <p:sp>
          <p:nvSpPr>
            <p:cNvPr id="43" name="Chmurka 42">
              <a:extLst>
                <a:ext uri="{FF2B5EF4-FFF2-40B4-BE49-F238E27FC236}">
                  <a16:creationId xmlns:a16="http://schemas.microsoft.com/office/drawing/2014/main" id="{D7138351-BFDC-D54C-9EBF-8F9AFE9553C0}"/>
                </a:ext>
              </a:extLst>
            </p:cNvPr>
            <p:cNvSpPr/>
            <p:nvPr/>
          </p:nvSpPr>
          <p:spPr>
            <a:xfrm>
              <a:off x="4328499" y="4483187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analiza</a:t>
              </a:r>
            </a:p>
          </p:txBody>
        </p:sp>
        <p:sp>
          <p:nvSpPr>
            <p:cNvPr id="44" name="Chmurka 43">
              <a:extLst>
                <a:ext uri="{FF2B5EF4-FFF2-40B4-BE49-F238E27FC236}">
                  <a16:creationId xmlns:a16="http://schemas.microsoft.com/office/drawing/2014/main" id="{EA012A4F-587D-DE40-BA13-5EEC1D5A2954}"/>
                </a:ext>
              </a:extLst>
            </p:cNvPr>
            <p:cNvSpPr/>
            <p:nvPr/>
          </p:nvSpPr>
          <p:spPr>
            <a:xfrm>
              <a:off x="5647944" y="4250497"/>
              <a:ext cx="1420958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charakter</a:t>
              </a:r>
            </a:p>
          </p:txBody>
        </p:sp>
        <p:sp>
          <p:nvSpPr>
            <p:cNvPr id="52" name="Chmurka 51">
              <a:extLst>
                <a:ext uri="{FF2B5EF4-FFF2-40B4-BE49-F238E27FC236}">
                  <a16:creationId xmlns:a16="http://schemas.microsoft.com/office/drawing/2014/main" id="{C44422A3-9BF6-E047-984B-E138E8777B19}"/>
                </a:ext>
              </a:extLst>
            </p:cNvPr>
            <p:cNvSpPr/>
            <p:nvPr/>
          </p:nvSpPr>
          <p:spPr>
            <a:xfrm>
              <a:off x="6995507" y="4060033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wola</a:t>
              </a:r>
            </a:p>
          </p:txBody>
        </p:sp>
        <p:sp>
          <p:nvSpPr>
            <p:cNvPr id="53" name="Chmurka 52">
              <a:extLst>
                <a:ext uri="{FF2B5EF4-FFF2-40B4-BE49-F238E27FC236}">
                  <a16:creationId xmlns:a16="http://schemas.microsoft.com/office/drawing/2014/main" id="{B5E891BE-B7F3-0748-8505-4C4670FBB990}"/>
                </a:ext>
              </a:extLst>
            </p:cNvPr>
            <p:cNvSpPr/>
            <p:nvPr/>
          </p:nvSpPr>
          <p:spPr>
            <a:xfrm>
              <a:off x="6552606" y="4536030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poglądy</a:t>
              </a:r>
            </a:p>
          </p:txBody>
        </p:sp>
        <p:sp>
          <p:nvSpPr>
            <p:cNvPr id="54" name="Sześcian 53">
              <a:extLst>
                <a:ext uri="{FF2B5EF4-FFF2-40B4-BE49-F238E27FC236}">
                  <a16:creationId xmlns:a16="http://schemas.microsoft.com/office/drawing/2014/main" id="{1708CD23-C335-AC45-A352-5004232BDC16}"/>
                </a:ext>
              </a:extLst>
            </p:cNvPr>
            <p:cNvSpPr/>
            <p:nvPr/>
          </p:nvSpPr>
          <p:spPr>
            <a:xfrm>
              <a:off x="6163209" y="5487838"/>
              <a:ext cx="1061156" cy="402203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hormony</a:t>
              </a:r>
              <a:endParaRPr lang="pl-PL" sz="1600" dirty="0">
                <a:solidFill>
                  <a:srgbClr val="194F31"/>
                </a:solidFill>
              </a:endParaRPr>
            </a:p>
          </p:txBody>
        </p:sp>
      </p:grp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1B80B1-5EF6-524A-987A-9C20FA51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Naturalistyczny model informacyjny </a:t>
            </a:r>
            <a:br>
              <a:rPr lang="pl-PL" dirty="0"/>
            </a:br>
            <a:r>
              <a:rPr lang="pl-PL" dirty="0"/>
              <a:t>ma pewne dość istotne braki</a:t>
            </a:r>
          </a:p>
        </p:txBody>
      </p:sp>
    </p:spTree>
    <p:extLst>
      <p:ext uri="{BB962C8B-B14F-4D97-AF65-F5344CB8AC3E}">
        <p14:creationId xmlns:p14="http://schemas.microsoft.com/office/powerpoint/2010/main" val="200476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0CE96D-5D99-E142-B90D-E6BE1657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Mądrość a myślenia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2EABFD-FD0C-6A47-B451-3A150C0D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Jeżeli w twoje serce wstąpi </a:t>
            </a:r>
            <a:r>
              <a:rPr lang="pl-PL" b="1" i="1" dirty="0"/>
              <a:t>mądrość</a:t>
            </a:r>
            <a:r>
              <a:rPr lang="pl-PL" i="1" dirty="0"/>
              <a:t> </a:t>
            </a:r>
          </a:p>
          <a:p>
            <a:r>
              <a:rPr lang="pl-PL" i="1" dirty="0"/>
              <a:t>	i </a:t>
            </a:r>
            <a:r>
              <a:rPr lang="pl-PL" b="1" i="1" dirty="0"/>
              <a:t>poznanie</a:t>
            </a:r>
            <a:r>
              <a:rPr lang="pl-PL" i="1" dirty="0"/>
              <a:t> będzie miłe twojej duszy, </a:t>
            </a:r>
          </a:p>
          <a:p>
            <a:r>
              <a:rPr lang="pl-PL" b="1" i="1" dirty="0"/>
              <a:t>rozwaga</a:t>
            </a:r>
            <a:r>
              <a:rPr lang="pl-PL" i="1" dirty="0"/>
              <a:t> będzie czuwać nad tobą, </a:t>
            </a:r>
          </a:p>
          <a:p>
            <a:r>
              <a:rPr lang="pl-PL" i="1" dirty="0"/>
              <a:t>	a </a:t>
            </a:r>
            <a:r>
              <a:rPr lang="pl-PL" b="1" i="1" u="sng" dirty="0"/>
              <a:t>myślenie</a:t>
            </a:r>
            <a:r>
              <a:rPr lang="pl-PL" i="1" dirty="0"/>
              <a:t> będzie ciebie chronić. (</a:t>
            </a:r>
            <a:r>
              <a:rPr lang="pl-PL" i="1" dirty="0" err="1"/>
              <a:t>Przyp</a:t>
            </a:r>
            <a:r>
              <a:rPr lang="pl-PL" i="1" dirty="0"/>
              <a:t> 2:10)</a:t>
            </a:r>
          </a:p>
          <a:p>
            <a:endParaRPr lang="pl-PL" i="1" dirty="0"/>
          </a:p>
          <a:p>
            <a:r>
              <a:rPr lang="pl-PL" i="1" dirty="0"/>
              <a:t>Bóg dał nam ducha trzeźwego </a:t>
            </a:r>
            <a:r>
              <a:rPr lang="pl-PL" b="1" i="1" u="sng" dirty="0"/>
              <a:t>myślenia</a:t>
            </a:r>
            <a:r>
              <a:rPr lang="pl-PL" i="1" dirty="0"/>
              <a:t>. (2Tm1:7)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42E398-80B0-3D40-B224-7FA3F1A72A54}"/>
              </a:ext>
            </a:extLst>
          </p:cNvPr>
          <p:cNvSpPr txBox="1"/>
          <p:nvPr/>
        </p:nvSpPr>
        <p:spPr>
          <a:xfrm>
            <a:off x="9082088" y="809962"/>
            <a:ext cx="245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7200" b="1" dirty="0" err="1">
                <a:cs typeface="+mj-cs"/>
              </a:rPr>
              <a:t>תָּבוּן</a:t>
            </a:r>
            <a:endParaRPr lang="pl-PL" sz="6600" b="1" dirty="0">
              <a:cs typeface="+mj-cs"/>
            </a:endParaRPr>
          </a:p>
          <a:p>
            <a:r>
              <a:rPr lang="pl-PL" sz="5400" i="1" dirty="0" err="1">
                <a:cs typeface="+mj-cs"/>
              </a:rPr>
              <a:t>tabuwn</a:t>
            </a:r>
            <a:endParaRPr lang="pl-PL" sz="5400" dirty="0">
              <a:cs typeface="+mj-c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0934B57-DEF1-4549-9D01-4A27A629EC04}"/>
              </a:ext>
            </a:extLst>
          </p:cNvPr>
          <p:cNvSpPr txBox="1"/>
          <p:nvPr/>
        </p:nvSpPr>
        <p:spPr>
          <a:xfrm>
            <a:off x="7620000" y="4999812"/>
            <a:ext cx="5024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cs typeface="+mj-cs"/>
              </a:rPr>
              <a:t>Σωφρονισμου</a:t>
            </a:r>
            <a:endParaRPr lang="pl-PL" sz="5400" b="1" dirty="0">
              <a:cs typeface="+mj-cs"/>
            </a:endParaRPr>
          </a:p>
          <a:p>
            <a:r>
              <a:rPr lang="pl-PL" sz="5400" i="1" dirty="0" err="1">
                <a:cs typeface="+mj-cs"/>
              </a:rPr>
              <a:t>sōfronismou</a:t>
            </a:r>
            <a:endParaRPr lang="pl-PL" sz="4000" i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1413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C88C3D-67B1-FD62-19C6-A7266DE04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Modelowanie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94F3CA-B41C-DF76-BE2D-6163F75F58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Modelowanie</a:t>
            </a:r>
            <a:r>
              <a:rPr lang="pl-PL" dirty="0"/>
              <a:t> to tworzenie modeli ale też praca z tymi modelami, symulowanie </a:t>
            </a:r>
            <a:r>
              <a:rPr lang="pl-PL" dirty="0" err="1"/>
              <a:t>zachowań</a:t>
            </a:r>
            <a:r>
              <a:rPr lang="pl-PL" dirty="0"/>
              <a:t> elementów w modelu, badanie ich, w szczególności badanie tego, czy model nadaje się jeszcze do analizy zjawisk i czy czasem abstrakcyjność już nie jest źródłem poważnych błędów.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59218D0-B3AC-8E3C-D203-7C422438E2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7584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AE82C0-38E2-CD41-9D87-510A3DF8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2C54DEE-0F75-9147-BFEB-0FFC9E1D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30" y="3555175"/>
            <a:ext cx="4703956" cy="257644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5E962C-C134-613E-D0DA-F9CB4866D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27906"/>
            <a:ext cx="5038167" cy="283396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279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9EF01A-D9C9-804F-BAC9-5AB158B0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danych w bazie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BD0FA05-D01B-0AE5-423C-E7D211406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30" y="2107037"/>
            <a:ext cx="9562146" cy="43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4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0C726F-2A10-9649-8997-46CD057D9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094" y="240136"/>
            <a:ext cx="3981597" cy="637772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70A6BCA-5E3F-5D47-859C-0A03F8E75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Model pola </a:t>
            </a:r>
            <a:br>
              <a:rPr lang="pl-PL" dirty="0"/>
            </a:br>
            <a:r>
              <a:rPr lang="pl-PL" dirty="0"/>
              <a:t>walki duchowej</a:t>
            </a:r>
          </a:p>
        </p:txBody>
      </p:sp>
    </p:spTree>
    <p:extLst>
      <p:ext uri="{BB962C8B-B14F-4D97-AF65-F5344CB8AC3E}">
        <p14:creationId xmlns:p14="http://schemas.microsoft.com/office/powerpoint/2010/main" val="311712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84F331-BFA3-3441-901D-1F814DEA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tej prezentacji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5CCAC5-4FDB-8D47-A0FD-85C56C4EB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Prezentacja wygodna do poprowadzenia warsztatów - tak z 2, 3 godziny pracy, dyskusji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Obrazki i slajdy pochodzą z różnych innych prezentacji i tam należy je poprawiać.</a:t>
            </a:r>
          </a:p>
          <a:p>
            <a:pPr marL="1143000" lvl="1" indent="-457200"/>
            <a:r>
              <a:rPr lang="pl-PL" dirty="0"/>
              <a:t>Człowiek </a:t>
            </a:r>
            <a:r>
              <a:rPr lang="pl-PL" dirty="0" err="1"/>
              <a:t>trójjedyny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1863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91A872B-E494-9443-BCD4-640F7250B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66" y="1149178"/>
            <a:ext cx="8855694" cy="570882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74C6167-4040-1542-99D3-0A45CDFF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przedsiębiorstwa</a:t>
            </a:r>
            <a:br>
              <a:rPr lang="pl-PL" dirty="0"/>
            </a:br>
            <a:r>
              <a:rPr lang="pl-PL" sz="2400" dirty="0"/>
              <a:t>(Business model </a:t>
            </a:r>
            <a:r>
              <a:rPr lang="pl-PL" sz="2400" dirty="0" err="1"/>
              <a:t>canvas</a:t>
            </a:r>
            <a:r>
              <a:rPr lang="pl-PL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5607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78691A-A50B-1856-F726-9A39564EB3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Model</a:t>
            </a:r>
            <a:r>
              <a:rPr lang="pl-PL" dirty="0"/>
              <a:t> - opis złożonego zjawiska, poprzez zastosowanie założeń zmniejszających liczbę zmiennych (nie zawsze wszystkie są znane), w celu przewidywania skutków działania w określonych dla danego modelu warunkach. Jeśli warunki te odbiegają znacznie od założonych dla danego modelu, model może nie być użyteczny.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C01508-A2F4-537F-F9AE-4CF2E3F0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(by Damian ’2023)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3AD9E8E-5268-7F2E-7CDD-782DA8DF94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2291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E05A2A-1845-C54D-BF0E-C61F26C5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8F2D3A-5EFA-4D4A-AF97-34B050B1B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Długopisem na kartce!</a:t>
            </a:r>
          </a:p>
        </p:txBody>
      </p:sp>
    </p:spTree>
    <p:extLst>
      <p:ext uri="{BB962C8B-B14F-4D97-AF65-F5344CB8AC3E}">
        <p14:creationId xmlns:p14="http://schemas.microsoft.com/office/powerpoint/2010/main" val="3536241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665A1D-5EE1-32FA-D8B4-D8D584F9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Narzędzia modelowania: </a:t>
            </a:r>
            <a:br>
              <a:rPr lang="pl-PL" dirty="0"/>
            </a:br>
            <a:r>
              <a:rPr lang="pl-PL" dirty="0"/>
              <a:t>język symboli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E72F2F-4D74-1678-D56F-EBC7EAE55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868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34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6265333" y="2892668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57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4919133" y="4340468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74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5994399" y="1027906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3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5994400" y="1943607"/>
            <a:ext cx="1438032" cy="143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16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5994400" y="1943607"/>
            <a:ext cx="1438032" cy="143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3B2E460A-8D09-90A9-B839-0D505666402A}"/>
              </a:ext>
            </a:extLst>
          </p:cNvPr>
          <p:cNvSpPr/>
          <p:nvPr/>
        </p:nvSpPr>
        <p:spPr>
          <a:xfrm>
            <a:off x="7552269" y="3429000"/>
            <a:ext cx="1438032" cy="143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Coś #3</a:t>
            </a:r>
            <a:endParaRPr lang="pl-PL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3E7936AD-912A-F618-B9AC-A56C7242F125}"/>
              </a:ext>
            </a:extLst>
          </p:cNvPr>
          <p:cNvSpPr/>
          <p:nvPr/>
        </p:nvSpPr>
        <p:spPr>
          <a:xfrm>
            <a:off x="9110138" y="4914393"/>
            <a:ext cx="1438032" cy="143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Coś #4</a:t>
            </a:r>
            <a:endParaRPr lang="pl-PL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C7E60748-1C10-F81F-4F1A-4155EE7888F9}"/>
              </a:ext>
            </a:extLst>
          </p:cNvPr>
          <p:cNvSpPr/>
          <p:nvPr/>
        </p:nvSpPr>
        <p:spPr>
          <a:xfrm>
            <a:off x="10023238" y="1690688"/>
            <a:ext cx="1438032" cy="143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Coś #7</a:t>
            </a:r>
            <a:endParaRPr lang="pl-PL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2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A47DDE1-470E-C943-9624-A9342E21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Zaproszenie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1677A40-8C3B-3640-B200-064AD1087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pl-PL" i="1" dirty="0"/>
              <a:t>Modelowanie biblijne, czyli jak prosto wyjaśnić skomplikowaną rzeczywistość.</a:t>
            </a:r>
          </a:p>
          <a:p>
            <a:endParaRPr lang="pl-PL" i="1" dirty="0"/>
          </a:p>
          <a:p>
            <a:r>
              <a:rPr lang="pl-PL" i="1" dirty="0"/>
              <a:t>W trakcie wykładu, na 3 przykładach (duch, dusza i ciało; człowiek duchowy a człowiek cielesny; motywacja, inspiracja, działanie) spróbujemy nauczyć się tworzyć logiczne modele, wyprowadzać z nich wnioski, ale też określać granice ich używania aby nie popełniać błędów.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5D27694-5CD3-4343-B730-70B45B097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380" y="4928838"/>
            <a:ext cx="3429620" cy="192916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A6D25CE-E189-FD48-A71D-4AB9FBEF9109}"/>
              </a:ext>
            </a:extLst>
          </p:cNvPr>
          <p:cNvSpPr txBox="1"/>
          <p:nvPr/>
        </p:nvSpPr>
        <p:spPr>
          <a:xfrm>
            <a:off x="3843867" y="6207126"/>
            <a:ext cx="4588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pl-PL" sz="2400" dirty="0">
                <a:solidFill>
                  <a:srgbClr val="FF0000"/>
                </a:solidFill>
              </a:rPr>
              <a:t>S.D.P - Światopogląd ucznia</a:t>
            </a:r>
          </a:p>
        </p:txBody>
      </p:sp>
    </p:spTree>
    <p:extLst>
      <p:ext uri="{BB962C8B-B14F-4D97-AF65-F5344CB8AC3E}">
        <p14:creationId xmlns:p14="http://schemas.microsoft.com/office/powerpoint/2010/main" val="370615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5994400" y="1943607"/>
            <a:ext cx="1438032" cy="143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3B2E460A-8D09-90A9-B839-0D505666402A}"/>
              </a:ext>
            </a:extLst>
          </p:cNvPr>
          <p:cNvSpPr/>
          <p:nvPr/>
        </p:nvSpPr>
        <p:spPr>
          <a:xfrm>
            <a:off x="7552269" y="3429000"/>
            <a:ext cx="1438032" cy="143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Coś #3</a:t>
            </a:r>
            <a:endParaRPr lang="pl-PL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3E7936AD-912A-F618-B9AC-A56C7242F125}"/>
              </a:ext>
            </a:extLst>
          </p:cNvPr>
          <p:cNvSpPr/>
          <p:nvPr/>
        </p:nvSpPr>
        <p:spPr>
          <a:xfrm>
            <a:off x="9110138" y="4914393"/>
            <a:ext cx="1438032" cy="143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Coś #4</a:t>
            </a:r>
            <a:endParaRPr lang="pl-PL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C7E60748-1C10-F81F-4F1A-4155EE7888F9}"/>
              </a:ext>
            </a:extLst>
          </p:cNvPr>
          <p:cNvSpPr/>
          <p:nvPr/>
        </p:nvSpPr>
        <p:spPr>
          <a:xfrm>
            <a:off x="10023238" y="1690688"/>
            <a:ext cx="1438032" cy="143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</a:rPr>
              <a:t>Coś #7</a:t>
            </a:r>
            <a:endParaRPr lang="pl-PL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Łuk 7">
            <a:extLst>
              <a:ext uri="{FF2B5EF4-FFF2-40B4-BE49-F238E27FC236}">
                <a16:creationId xmlns:a16="http://schemas.microsoft.com/office/drawing/2014/main" id="{FDE65AE9-94C3-28AF-5EAB-85790A059C29}"/>
              </a:ext>
            </a:extLst>
          </p:cNvPr>
          <p:cNvSpPr/>
          <p:nvPr/>
        </p:nvSpPr>
        <p:spPr>
          <a:xfrm rot="11005180">
            <a:off x="4104721" y="3671280"/>
            <a:ext cx="3905757" cy="790055"/>
          </a:xfrm>
          <a:prstGeom prst="arc">
            <a:avLst>
              <a:gd name="adj1" fmla="val 367591"/>
              <a:gd name="adj2" fmla="val 10308446"/>
            </a:avLst>
          </a:prstGeom>
          <a:ln w="762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Łuk 8">
            <a:extLst>
              <a:ext uri="{FF2B5EF4-FFF2-40B4-BE49-F238E27FC236}">
                <a16:creationId xmlns:a16="http://schemas.microsoft.com/office/drawing/2014/main" id="{94E74DAC-6293-EA76-3E46-CFD617EF1D64}"/>
              </a:ext>
            </a:extLst>
          </p:cNvPr>
          <p:cNvSpPr/>
          <p:nvPr/>
        </p:nvSpPr>
        <p:spPr>
          <a:xfrm rot="9532360">
            <a:off x="7157259" y="3239529"/>
            <a:ext cx="3905757" cy="790055"/>
          </a:xfrm>
          <a:prstGeom prst="arc">
            <a:avLst>
              <a:gd name="adj1" fmla="val 1225802"/>
              <a:gd name="adj2" fmla="val 10308446"/>
            </a:avLst>
          </a:prstGeom>
          <a:ln w="762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4064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609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Łuk 6">
            <a:extLst>
              <a:ext uri="{FF2B5EF4-FFF2-40B4-BE49-F238E27FC236}">
                <a16:creationId xmlns:a16="http://schemas.microsoft.com/office/drawing/2014/main" id="{D8517E75-EC74-C747-9F2E-4E4DBDCA749C}"/>
              </a:ext>
            </a:extLst>
          </p:cNvPr>
          <p:cNvSpPr/>
          <p:nvPr/>
        </p:nvSpPr>
        <p:spPr>
          <a:xfrm rot="11005180">
            <a:off x="3972644" y="2838136"/>
            <a:ext cx="2756577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177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609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Łuk 5">
            <a:extLst>
              <a:ext uri="{FF2B5EF4-FFF2-40B4-BE49-F238E27FC236}">
                <a16:creationId xmlns:a16="http://schemas.microsoft.com/office/drawing/2014/main" id="{C01B5115-F351-124A-84C7-AA6EA976AC8B}"/>
              </a:ext>
            </a:extLst>
          </p:cNvPr>
          <p:cNvSpPr/>
          <p:nvPr/>
        </p:nvSpPr>
        <p:spPr>
          <a:xfrm rot="11005180">
            <a:off x="3989579" y="2973603"/>
            <a:ext cx="2756577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5085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609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Łuk 5">
            <a:extLst>
              <a:ext uri="{FF2B5EF4-FFF2-40B4-BE49-F238E27FC236}">
                <a16:creationId xmlns:a16="http://schemas.microsoft.com/office/drawing/2014/main" id="{C01B5115-F351-124A-84C7-AA6EA976AC8B}"/>
              </a:ext>
            </a:extLst>
          </p:cNvPr>
          <p:cNvSpPr/>
          <p:nvPr/>
        </p:nvSpPr>
        <p:spPr>
          <a:xfrm rot="11005180">
            <a:off x="3989579" y="2973603"/>
            <a:ext cx="2756577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9AE2FE98-352C-8E45-A4EE-EF0EE9A049FC}"/>
              </a:ext>
            </a:extLst>
          </p:cNvPr>
          <p:cNvSpPr/>
          <p:nvPr/>
        </p:nvSpPr>
        <p:spPr>
          <a:xfrm>
            <a:off x="9279467" y="42134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#3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Łuk 7">
            <a:extLst>
              <a:ext uri="{FF2B5EF4-FFF2-40B4-BE49-F238E27FC236}">
                <a16:creationId xmlns:a16="http://schemas.microsoft.com/office/drawing/2014/main" id="{B7DD423D-ED8D-034A-AE17-195712F82C55}"/>
              </a:ext>
            </a:extLst>
          </p:cNvPr>
          <p:cNvSpPr/>
          <p:nvPr/>
        </p:nvSpPr>
        <p:spPr>
          <a:xfrm rot="11005180" flipV="1">
            <a:off x="3153057" y="4402308"/>
            <a:ext cx="6753551" cy="1253947"/>
          </a:xfrm>
          <a:prstGeom prst="arc">
            <a:avLst>
              <a:gd name="adj1" fmla="val 280988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Łuk 8">
            <a:extLst>
              <a:ext uri="{FF2B5EF4-FFF2-40B4-BE49-F238E27FC236}">
                <a16:creationId xmlns:a16="http://schemas.microsoft.com/office/drawing/2014/main" id="{AF6044A1-CD74-3747-8575-A07DBD322646}"/>
              </a:ext>
            </a:extLst>
          </p:cNvPr>
          <p:cNvSpPr/>
          <p:nvPr/>
        </p:nvSpPr>
        <p:spPr>
          <a:xfrm rot="12279142">
            <a:off x="7789833" y="3925177"/>
            <a:ext cx="2756577" cy="553651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1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3D24C-34A8-A045-AB08-91656546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modelować?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93335A9-45A8-5E46-80AB-E09B3E676941}"/>
              </a:ext>
            </a:extLst>
          </p:cNvPr>
          <p:cNvSpPr/>
          <p:nvPr/>
        </p:nvSpPr>
        <p:spPr>
          <a:xfrm>
            <a:off x="228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#1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85669A5-37F3-F840-8F2D-D65842F45DF5}"/>
              </a:ext>
            </a:extLst>
          </p:cNvPr>
          <p:cNvSpPr/>
          <p:nvPr/>
        </p:nvSpPr>
        <p:spPr>
          <a:xfrm>
            <a:off x="6096000" y="28926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#2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Łuk 5">
            <a:extLst>
              <a:ext uri="{FF2B5EF4-FFF2-40B4-BE49-F238E27FC236}">
                <a16:creationId xmlns:a16="http://schemas.microsoft.com/office/drawing/2014/main" id="{C01B5115-F351-124A-84C7-AA6EA976AC8B}"/>
              </a:ext>
            </a:extLst>
          </p:cNvPr>
          <p:cNvSpPr/>
          <p:nvPr/>
        </p:nvSpPr>
        <p:spPr>
          <a:xfrm rot="11005180">
            <a:off x="3989579" y="2973603"/>
            <a:ext cx="2756577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9AE2FE98-352C-8E45-A4EE-EF0EE9A049FC}"/>
              </a:ext>
            </a:extLst>
          </p:cNvPr>
          <p:cNvSpPr/>
          <p:nvPr/>
        </p:nvSpPr>
        <p:spPr>
          <a:xfrm>
            <a:off x="9279467" y="4213469"/>
            <a:ext cx="2353733" cy="23537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6">
                    <a:lumMod val="50000"/>
                  </a:schemeClr>
                </a:solidFill>
              </a:rPr>
              <a:t>Coś #3</a:t>
            </a:r>
            <a:endParaRPr lang="pl-PL" sz="44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Łuk 7">
            <a:extLst>
              <a:ext uri="{FF2B5EF4-FFF2-40B4-BE49-F238E27FC236}">
                <a16:creationId xmlns:a16="http://schemas.microsoft.com/office/drawing/2014/main" id="{B7DD423D-ED8D-034A-AE17-195712F82C55}"/>
              </a:ext>
            </a:extLst>
          </p:cNvPr>
          <p:cNvSpPr/>
          <p:nvPr/>
        </p:nvSpPr>
        <p:spPr>
          <a:xfrm rot="11005180" flipV="1">
            <a:off x="3153057" y="4402308"/>
            <a:ext cx="6753551" cy="1253947"/>
          </a:xfrm>
          <a:prstGeom prst="arc">
            <a:avLst>
              <a:gd name="adj1" fmla="val 280988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Łuk 8">
            <a:extLst>
              <a:ext uri="{FF2B5EF4-FFF2-40B4-BE49-F238E27FC236}">
                <a16:creationId xmlns:a16="http://schemas.microsoft.com/office/drawing/2014/main" id="{AF6044A1-CD74-3747-8575-A07DBD322646}"/>
              </a:ext>
            </a:extLst>
          </p:cNvPr>
          <p:cNvSpPr/>
          <p:nvPr/>
        </p:nvSpPr>
        <p:spPr>
          <a:xfrm rot="12279142">
            <a:off x="7789833" y="3925177"/>
            <a:ext cx="2756577" cy="553651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947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Swobodny dialog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AFD31C0-06AC-E64E-A99C-196460BB4E29}"/>
              </a:ext>
            </a:extLst>
          </p:cNvPr>
          <p:cNvSpPr/>
          <p:nvPr/>
        </p:nvSpPr>
        <p:spPr>
          <a:xfrm>
            <a:off x="6656809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2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1491237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1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CC6BDB41-668B-5C4A-A18F-DD905563B699}"/>
              </a:ext>
            </a:extLst>
          </p:cNvPr>
          <p:cNvSpPr/>
          <p:nvPr/>
        </p:nvSpPr>
        <p:spPr>
          <a:xfrm rot="10594820" flipV="1">
            <a:off x="3696383" y="3317969"/>
            <a:ext cx="4383214" cy="1869050"/>
          </a:xfrm>
          <a:prstGeom prst="arc">
            <a:avLst>
              <a:gd name="adj1" fmla="val 12803148"/>
              <a:gd name="adj2" fmla="val 2023109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Łuk 14">
            <a:extLst>
              <a:ext uri="{FF2B5EF4-FFF2-40B4-BE49-F238E27FC236}">
                <a16:creationId xmlns:a16="http://schemas.microsoft.com/office/drawing/2014/main" id="{4724D505-5315-6B41-B16C-294E6EF62816}"/>
              </a:ext>
            </a:extLst>
          </p:cNvPr>
          <p:cNvSpPr/>
          <p:nvPr/>
        </p:nvSpPr>
        <p:spPr>
          <a:xfrm rot="11005180">
            <a:off x="3565120" y="2508213"/>
            <a:ext cx="4383214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2CCEB0A-B7BA-734E-9D32-3BA29ACE873E}"/>
              </a:ext>
            </a:extLst>
          </p:cNvPr>
          <p:cNvSpPr txBox="1"/>
          <p:nvPr/>
        </p:nvSpPr>
        <p:spPr>
          <a:xfrm rot="21383409">
            <a:off x="4810284" y="2415191"/>
            <a:ext cx="117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Słowa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1717F1B-404A-304D-BDB5-78C13ED8E60D}"/>
              </a:ext>
            </a:extLst>
          </p:cNvPr>
          <p:cNvSpPr txBox="1"/>
          <p:nvPr/>
        </p:nvSpPr>
        <p:spPr>
          <a:xfrm rot="21383409">
            <a:off x="5363150" y="3294077"/>
            <a:ext cx="117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Słowa</a:t>
            </a:r>
          </a:p>
        </p:txBody>
      </p:sp>
    </p:spTree>
    <p:extLst>
      <p:ext uri="{BB962C8B-B14F-4D97-AF65-F5344CB8AC3E}">
        <p14:creationId xmlns:p14="http://schemas.microsoft.com/office/powerpoint/2010/main" val="4156537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Swobodny dialog ale obserwowany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AFD31C0-06AC-E64E-A99C-196460BB4E29}"/>
              </a:ext>
            </a:extLst>
          </p:cNvPr>
          <p:cNvSpPr/>
          <p:nvPr/>
        </p:nvSpPr>
        <p:spPr>
          <a:xfrm>
            <a:off x="6656809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2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1491237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1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CC6BDB41-668B-5C4A-A18F-DD905563B699}"/>
              </a:ext>
            </a:extLst>
          </p:cNvPr>
          <p:cNvSpPr/>
          <p:nvPr/>
        </p:nvSpPr>
        <p:spPr>
          <a:xfrm rot="10594820" flipV="1">
            <a:off x="3696383" y="3317969"/>
            <a:ext cx="4383214" cy="1869050"/>
          </a:xfrm>
          <a:prstGeom prst="arc">
            <a:avLst>
              <a:gd name="adj1" fmla="val 12803148"/>
              <a:gd name="adj2" fmla="val 2023109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Łuk 14">
            <a:extLst>
              <a:ext uri="{FF2B5EF4-FFF2-40B4-BE49-F238E27FC236}">
                <a16:creationId xmlns:a16="http://schemas.microsoft.com/office/drawing/2014/main" id="{4724D505-5315-6B41-B16C-294E6EF62816}"/>
              </a:ext>
            </a:extLst>
          </p:cNvPr>
          <p:cNvSpPr/>
          <p:nvPr/>
        </p:nvSpPr>
        <p:spPr>
          <a:xfrm rot="11005180">
            <a:off x="3565120" y="2508213"/>
            <a:ext cx="4383214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2CCEB0A-B7BA-734E-9D32-3BA29ACE873E}"/>
              </a:ext>
            </a:extLst>
          </p:cNvPr>
          <p:cNvSpPr txBox="1"/>
          <p:nvPr/>
        </p:nvSpPr>
        <p:spPr>
          <a:xfrm rot="21383409">
            <a:off x="4810284" y="2415191"/>
            <a:ext cx="117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Słowa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1717F1B-404A-304D-BDB5-78C13ED8E60D}"/>
              </a:ext>
            </a:extLst>
          </p:cNvPr>
          <p:cNvSpPr txBox="1"/>
          <p:nvPr/>
        </p:nvSpPr>
        <p:spPr>
          <a:xfrm rot="21383409">
            <a:off x="5363150" y="3294077"/>
            <a:ext cx="117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Słowa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7CAD2C2E-CA96-434E-9B8A-012CD705D7E9}"/>
              </a:ext>
            </a:extLst>
          </p:cNvPr>
          <p:cNvSpPr/>
          <p:nvPr/>
        </p:nvSpPr>
        <p:spPr>
          <a:xfrm>
            <a:off x="5538361" y="5566485"/>
            <a:ext cx="1205913" cy="12059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b="1" dirty="0">
                <a:solidFill>
                  <a:schemeClr val="accent4">
                    <a:lumMod val="50000"/>
                  </a:schemeClr>
                </a:solidFill>
              </a:rPr>
              <a:t>Osoba 3</a:t>
            </a:r>
            <a:endParaRPr lang="pl-PL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10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Dialog zakłócany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AFD31C0-06AC-E64E-A99C-196460BB4E29}"/>
              </a:ext>
            </a:extLst>
          </p:cNvPr>
          <p:cNvSpPr/>
          <p:nvPr/>
        </p:nvSpPr>
        <p:spPr>
          <a:xfrm>
            <a:off x="6656809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2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1491237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1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CC6BDB41-668B-5C4A-A18F-DD905563B699}"/>
              </a:ext>
            </a:extLst>
          </p:cNvPr>
          <p:cNvSpPr/>
          <p:nvPr/>
        </p:nvSpPr>
        <p:spPr>
          <a:xfrm rot="10594820" flipV="1">
            <a:off x="5477450" y="3264803"/>
            <a:ext cx="2600560" cy="1869050"/>
          </a:xfrm>
          <a:prstGeom prst="arc">
            <a:avLst>
              <a:gd name="adj1" fmla="val 12803148"/>
              <a:gd name="adj2" fmla="val 2023109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Łuk 14">
            <a:extLst>
              <a:ext uri="{FF2B5EF4-FFF2-40B4-BE49-F238E27FC236}">
                <a16:creationId xmlns:a16="http://schemas.microsoft.com/office/drawing/2014/main" id="{4724D505-5315-6B41-B16C-294E6EF62816}"/>
              </a:ext>
            </a:extLst>
          </p:cNvPr>
          <p:cNvSpPr/>
          <p:nvPr/>
        </p:nvSpPr>
        <p:spPr>
          <a:xfrm rot="11005180">
            <a:off x="3565120" y="2508213"/>
            <a:ext cx="4383214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2CCEB0A-B7BA-734E-9D32-3BA29ACE873E}"/>
              </a:ext>
            </a:extLst>
          </p:cNvPr>
          <p:cNvSpPr txBox="1"/>
          <p:nvPr/>
        </p:nvSpPr>
        <p:spPr>
          <a:xfrm rot="21383409">
            <a:off x="4810284" y="2415191"/>
            <a:ext cx="117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Słowa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1717F1B-404A-304D-BDB5-78C13ED8E60D}"/>
              </a:ext>
            </a:extLst>
          </p:cNvPr>
          <p:cNvSpPr txBox="1"/>
          <p:nvPr/>
        </p:nvSpPr>
        <p:spPr>
          <a:xfrm rot="21383409">
            <a:off x="5464051" y="3808207"/>
            <a:ext cx="117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Słowa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097C5864-0509-5046-AD92-C01163095449}"/>
              </a:ext>
            </a:extLst>
          </p:cNvPr>
          <p:cNvSpPr/>
          <p:nvPr/>
        </p:nvSpPr>
        <p:spPr>
          <a:xfrm>
            <a:off x="5538361" y="5566485"/>
            <a:ext cx="1205913" cy="12059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b="1" dirty="0">
                <a:solidFill>
                  <a:schemeClr val="accent4">
                    <a:lumMod val="50000"/>
                  </a:schemeClr>
                </a:solidFill>
              </a:rPr>
              <a:t>Osoba 3</a:t>
            </a:r>
            <a:endParaRPr lang="pl-PL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Łuk 10">
            <a:extLst>
              <a:ext uri="{FF2B5EF4-FFF2-40B4-BE49-F238E27FC236}">
                <a16:creationId xmlns:a16="http://schemas.microsoft.com/office/drawing/2014/main" id="{00B95BE2-2E7F-BD40-9A21-86686B9ACECD}"/>
              </a:ext>
            </a:extLst>
          </p:cNvPr>
          <p:cNvSpPr/>
          <p:nvPr/>
        </p:nvSpPr>
        <p:spPr>
          <a:xfrm rot="13234947" flipV="1">
            <a:off x="3352241" y="4239955"/>
            <a:ext cx="2857092" cy="2586897"/>
          </a:xfrm>
          <a:prstGeom prst="arc">
            <a:avLst>
              <a:gd name="adj1" fmla="val 12803148"/>
              <a:gd name="adj2" fmla="val 20231093"/>
            </a:avLst>
          </a:prstGeom>
          <a:ln w="1143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6C4DB55-2655-2140-A2D2-9E3DFBD57229}"/>
              </a:ext>
            </a:extLst>
          </p:cNvPr>
          <p:cNvSpPr txBox="1"/>
          <p:nvPr/>
        </p:nvSpPr>
        <p:spPr>
          <a:xfrm rot="3407721">
            <a:off x="4505114" y="4636730"/>
            <a:ext cx="1465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</a:rPr>
              <a:t>Słowa</a:t>
            </a:r>
          </a:p>
        </p:txBody>
      </p:sp>
    </p:spTree>
    <p:extLst>
      <p:ext uri="{BB962C8B-B14F-4D97-AF65-F5344CB8AC3E}">
        <p14:creationId xmlns:p14="http://schemas.microsoft.com/office/powerpoint/2010/main" val="1840792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8F0C1AA-49CF-EAB0-E88E-94B0BF2E51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Dialektyka</a:t>
            </a:r>
            <a:r>
              <a:rPr lang="pl-PL" dirty="0"/>
              <a:t> (</a:t>
            </a:r>
            <a:r>
              <a:rPr lang="pl-PL" dirty="0" err="1"/>
              <a:t>stgr</a:t>
            </a:r>
            <a:r>
              <a:rPr lang="pl-PL" i="1" dirty="0"/>
              <a:t>. </a:t>
            </a:r>
            <a:r>
              <a:rPr lang="el-GR" i="1" dirty="0"/>
              <a:t>διαλεκτική τέχνη</a:t>
            </a:r>
            <a:r>
              <a:rPr lang="el-GR" dirty="0"/>
              <a:t>, </a:t>
            </a:r>
            <a:r>
              <a:rPr lang="pl-PL" dirty="0"/>
              <a:t>łac. </a:t>
            </a:r>
            <a:r>
              <a:rPr lang="pl-PL" i="1" dirty="0" err="1"/>
              <a:t>dialectica</a:t>
            </a:r>
            <a:r>
              <a:rPr lang="pl-PL" dirty="0"/>
              <a:t>, </a:t>
            </a:r>
            <a:r>
              <a:rPr lang="pl-PL" i="1" dirty="0"/>
              <a:t>ars </a:t>
            </a:r>
            <a:r>
              <a:rPr lang="pl-PL" i="1" dirty="0" err="1"/>
              <a:t>dialectica</a:t>
            </a:r>
            <a:r>
              <a:rPr lang="pl-PL" i="1" dirty="0"/>
              <a:t>, ratio </a:t>
            </a:r>
            <a:r>
              <a:rPr lang="pl-PL" i="1" dirty="0" err="1"/>
              <a:t>dialectica</a:t>
            </a:r>
            <a:r>
              <a:rPr lang="pl-PL" dirty="0"/>
              <a:t>) – nauka zajmująca się poprawnością argumentacji i refutacji podczas wypowiedzi. Kodyfikuje ona zasady poprawnego rozumowania służące do analizy argumentów potwierdzających lub kwestionujących udowadnianą w czasie dyskursu tezę, a także sposoby prowadzenia debaty, w czasie której jeden z uczestników stara się udowodnić tezę, a drugi ją obalić.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875F1D8-CC61-2574-5287-98D99BE9F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Dialektyka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A2AF531-21EE-C236-6F93-A0396C38EA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672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8F0C1AA-49CF-EAB0-E88E-94B0BF2E51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Dialektyka</a:t>
            </a:r>
            <a:r>
              <a:rPr lang="pl-PL" dirty="0"/>
              <a:t> – sztuka uprawiania filozofii poprzez dialog, poprzez używanie słów.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875F1D8-CC61-2574-5287-98D99BE9F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Dialektyka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0B8258E-9E8B-6FE0-9C2A-8110879E3F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878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FE36BF-2F24-B647-B59B-D05E6F30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Pierwszy konspekt – z notatek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C20C95-4056-9143-9BCE-50841B2D7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096"/>
            <a:ext cx="10515600" cy="5066271"/>
          </a:xfrm>
        </p:spPr>
        <p:txBody>
          <a:bodyPr numCol="2">
            <a:normAutofit fontScale="62500" lnSpcReduction="20000"/>
          </a:bodyPr>
          <a:lstStyle/>
          <a:p>
            <a:r>
              <a:rPr lang="pl-PL" dirty="0"/>
              <a:t>Wstęp</a:t>
            </a:r>
          </a:p>
          <a:p>
            <a:r>
              <a:rPr lang="pl-PL" dirty="0"/>
              <a:t>Filozofia i modelowanie</a:t>
            </a:r>
          </a:p>
          <a:p>
            <a:pPr lvl="1"/>
            <a:r>
              <a:rPr lang="pl-PL" dirty="0"/>
              <a:t>"</a:t>
            </a:r>
            <a:r>
              <a:rPr lang="pl-PL" i="1" dirty="0"/>
              <a:t>Jeżeli czegoś nie da się narysować to to coś nie istnieje</a:t>
            </a:r>
            <a:r>
              <a:rPr lang="pl-PL" dirty="0"/>
              <a:t>”.</a:t>
            </a:r>
          </a:p>
          <a:p>
            <a:pPr lvl="1"/>
            <a:r>
              <a:rPr lang="pl-PL" dirty="0"/>
              <a:t>definicja modelu</a:t>
            </a:r>
          </a:p>
          <a:p>
            <a:pPr lvl="1"/>
            <a:r>
              <a:rPr lang="pl-PL" dirty="0"/>
              <a:t>definicja abstrakcji</a:t>
            </a:r>
          </a:p>
          <a:p>
            <a:r>
              <a:rPr lang="pl-PL" dirty="0"/>
              <a:t>Moje modele: </a:t>
            </a:r>
          </a:p>
          <a:p>
            <a:r>
              <a:rPr lang="pl-PL" dirty="0"/>
              <a:t>duch, dusza i ciało - człowiek </a:t>
            </a:r>
            <a:r>
              <a:rPr lang="pl-PL" dirty="0" err="1"/>
              <a:t>trójjedyny</a:t>
            </a:r>
            <a:br>
              <a:rPr lang="pl-PL" dirty="0"/>
            </a:br>
            <a:endParaRPr lang="pl-PL" dirty="0"/>
          </a:p>
          <a:p>
            <a:pPr lvl="1"/>
            <a:r>
              <a:rPr lang="pl-PL" dirty="0"/>
              <a:t>pojęcia: duch, dusza, ciało</a:t>
            </a:r>
          </a:p>
          <a:p>
            <a:pPr lvl="1"/>
            <a:r>
              <a:rPr lang="pl-PL" dirty="0"/>
              <a:t>obrazek Henia W.</a:t>
            </a:r>
          </a:p>
          <a:p>
            <a:pPr lvl="1"/>
            <a:r>
              <a:rPr lang="pl-PL" dirty="0" err="1"/>
              <a:t>Woomax</a:t>
            </a:r>
            <a:endParaRPr lang="pl-PL" dirty="0"/>
          </a:p>
          <a:p>
            <a:pPr lvl="1"/>
            <a:r>
              <a:rPr lang="pl-PL" dirty="0"/>
              <a:t>moje 3 obrazy i proces dochodzenia do kolejnych modeli.</a:t>
            </a:r>
          </a:p>
          <a:p>
            <a:r>
              <a:rPr lang="pl-PL" dirty="0"/>
              <a:t>Biblijny proces rozwoju - naturalny, cielesny, duchowy</a:t>
            </a:r>
          </a:p>
          <a:p>
            <a:pPr lvl="1"/>
            <a:r>
              <a:rPr lang="pl-PL" dirty="0" err="1"/>
              <a:t>wtęp</a:t>
            </a:r>
            <a:r>
              <a:rPr lang="pl-PL" dirty="0"/>
              <a:t>: rozwój ucznia - od nowonarodzonego do starszego i męczennika</a:t>
            </a:r>
          </a:p>
          <a:p>
            <a:pPr lvl="1"/>
            <a:r>
              <a:rPr lang="pl-PL" dirty="0"/>
              <a:t>1Kor 210-3:3 - czytamy i wyliczamy obiekty</a:t>
            </a:r>
          </a:p>
          <a:p>
            <a:pPr lvl="1"/>
            <a:r>
              <a:rPr lang="pl-PL" dirty="0"/>
              <a:t>jak się mają te 3 rodzaje ludzi do innych miejsc w Biblii</a:t>
            </a:r>
          </a:p>
          <a:p>
            <a:pPr lvl="2"/>
            <a:r>
              <a:rPr lang="pl-PL" dirty="0"/>
              <a:t>Nowe narodzenie to ….</a:t>
            </a:r>
          </a:p>
          <a:p>
            <a:pPr lvl="2"/>
            <a:r>
              <a:rPr lang="pl-PL" dirty="0"/>
              <a:t>dojrzałość wg 1P, </a:t>
            </a:r>
          </a:p>
          <a:p>
            <a:pPr lvl="2"/>
            <a:r>
              <a:rPr lang="pl-PL" dirty="0"/>
              <a:t>A jak do tego modelu pasuje ST? Nie pasuje? Tak, bo nie było DŚ w człowieku.</a:t>
            </a:r>
          </a:p>
          <a:p>
            <a:pPr lvl="1"/>
            <a:r>
              <a:rPr lang="pl-PL" dirty="0"/>
              <a:t>zachęta -&gt; morfologia</a:t>
            </a:r>
          </a:p>
          <a:p>
            <a:r>
              <a:rPr lang="pl-PL" dirty="0"/>
              <a:t>Człowiek działający - informacyjny model człowieka</a:t>
            </a:r>
          </a:p>
          <a:p>
            <a:pPr lvl="1"/>
            <a:r>
              <a:rPr lang="pl-PL" dirty="0"/>
              <a:t>Kartezjusz</a:t>
            </a:r>
          </a:p>
          <a:p>
            <a:pPr lvl="1"/>
            <a:r>
              <a:rPr lang="pl-PL" dirty="0"/>
              <a:t>Biblia</a:t>
            </a:r>
          </a:p>
          <a:p>
            <a:pPr lvl="1"/>
            <a:r>
              <a:rPr lang="pl-PL" dirty="0"/>
              <a:t>pojęcia do tych rozważań</a:t>
            </a:r>
          </a:p>
          <a:p>
            <a:pPr lvl="1"/>
            <a:r>
              <a:rPr lang="pl-PL" dirty="0"/>
              <a:t>relacje pomiędzy pojęciami</a:t>
            </a:r>
          </a:p>
          <a:p>
            <a:r>
              <a:rPr lang="pl-PL" dirty="0"/>
              <a:t>Podsumowanie:</a:t>
            </a:r>
          </a:p>
          <a:p>
            <a:pPr lvl="1"/>
            <a:r>
              <a:rPr lang="pl-PL" dirty="0"/>
              <a:t>Jeszcze raz czym jest modelowanie</a:t>
            </a:r>
          </a:p>
          <a:p>
            <a:pPr lvl="1"/>
            <a:r>
              <a:rPr lang="pl-PL" dirty="0"/>
              <a:t>granice </a:t>
            </a:r>
            <a:r>
              <a:rPr lang="pl-PL" dirty="0" err="1"/>
              <a:t>wykorztywania</a:t>
            </a:r>
            <a:r>
              <a:rPr lang="pl-PL" dirty="0"/>
              <a:t> modelu</a:t>
            </a:r>
          </a:p>
          <a:p>
            <a:pPr lvl="2"/>
            <a:r>
              <a:rPr lang="pl-PL" dirty="0"/>
              <a:t>przykłady błędów</a:t>
            </a:r>
          </a:p>
          <a:p>
            <a:pPr lvl="1"/>
            <a:r>
              <a:rPr lang="pl-PL" dirty="0"/>
              <a:t>zachęta - modelujcie!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9679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Dialektyka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AFD31C0-06AC-E64E-A99C-196460BB4E29}"/>
              </a:ext>
            </a:extLst>
          </p:cNvPr>
          <p:cNvSpPr/>
          <p:nvPr/>
        </p:nvSpPr>
        <p:spPr>
          <a:xfrm>
            <a:off x="6656809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2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1491237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1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CC6BDB41-668B-5C4A-A18F-DD905563B699}"/>
              </a:ext>
            </a:extLst>
          </p:cNvPr>
          <p:cNvSpPr/>
          <p:nvPr/>
        </p:nvSpPr>
        <p:spPr>
          <a:xfrm rot="10594820" flipV="1">
            <a:off x="3696383" y="3317969"/>
            <a:ext cx="4383214" cy="1869050"/>
          </a:xfrm>
          <a:prstGeom prst="arc">
            <a:avLst>
              <a:gd name="adj1" fmla="val 12803148"/>
              <a:gd name="adj2" fmla="val 2023109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Łuk 14">
            <a:extLst>
              <a:ext uri="{FF2B5EF4-FFF2-40B4-BE49-F238E27FC236}">
                <a16:creationId xmlns:a16="http://schemas.microsoft.com/office/drawing/2014/main" id="{4724D505-5315-6B41-B16C-294E6EF62816}"/>
              </a:ext>
            </a:extLst>
          </p:cNvPr>
          <p:cNvSpPr/>
          <p:nvPr/>
        </p:nvSpPr>
        <p:spPr>
          <a:xfrm rot="11005180">
            <a:off x="3565120" y="2508213"/>
            <a:ext cx="4383214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Łuk 1">
            <a:extLst>
              <a:ext uri="{FF2B5EF4-FFF2-40B4-BE49-F238E27FC236}">
                <a16:creationId xmlns:a16="http://schemas.microsoft.com/office/drawing/2014/main" id="{06735550-86BD-871D-E268-719E6AA6AD5B}"/>
              </a:ext>
            </a:extLst>
          </p:cNvPr>
          <p:cNvSpPr/>
          <p:nvPr/>
        </p:nvSpPr>
        <p:spPr>
          <a:xfrm rot="11005180">
            <a:off x="4138319" y="3975981"/>
            <a:ext cx="4383214" cy="1437104"/>
          </a:xfrm>
          <a:prstGeom prst="arc">
            <a:avLst>
              <a:gd name="adj1" fmla="val 367591"/>
              <a:gd name="adj2" fmla="val 874926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Łuk 2">
            <a:extLst>
              <a:ext uri="{FF2B5EF4-FFF2-40B4-BE49-F238E27FC236}">
                <a16:creationId xmlns:a16="http://schemas.microsoft.com/office/drawing/2014/main" id="{5529EDD1-67C7-DF56-4122-9C62F4FBA078}"/>
              </a:ext>
            </a:extLst>
          </p:cNvPr>
          <p:cNvSpPr/>
          <p:nvPr/>
        </p:nvSpPr>
        <p:spPr>
          <a:xfrm rot="10962783" flipV="1">
            <a:off x="3759300" y="4381558"/>
            <a:ext cx="4383214" cy="1869050"/>
          </a:xfrm>
          <a:prstGeom prst="arc">
            <a:avLst>
              <a:gd name="adj1" fmla="val 12803148"/>
              <a:gd name="adj2" fmla="val 2023109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Łuk 4">
            <a:extLst>
              <a:ext uri="{FF2B5EF4-FFF2-40B4-BE49-F238E27FC236}">
                <a16:creationId xmlns:a16="http://schemas.microsoft.com/office/drawing/2014/main" id="{FA40DB3F-7BD1-0F6B-0313-84D5E7D68A18}"/>
              </a:ext>
            </a:extLst>
          </p:cNvPr>
          <p:cNvSpPr/>
          <p:nvPr/>
        </p:nvSpPr>
        <p:spPr>
          <a:xfrm rot="11295491">
            <a:off x="4138201" y="4690325"/>
            <a:ext cx="4383214" cy="1437104"/>
          </a:xfrm>
          <a:prstGeom prst="arc">
            <a:avLst>
              <a:gd name="adj1" fmla="val 367591"/>
              <a:gd name="adj2" fmla="val 874926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Zwój pionowy 9">
            <a:extLst>
              <a:ext uri="{FF2B5EF4-FFF2-40B4-BE49-F238E27FC236}">
                <a16:creationId xmlns:a16="http://schemas.microsoft.com/office/drawing/2014/main" id="{07462B1B-1C71-DEDA-BDBE-736F6358D9D4}"/>
              </a:ext>
            </a:extLst>
          </p:cNvPr>
          <p:cNvSpPr/>
          <p:nvPr/>
        </p:nvSpPr>
        <p:spPr>
          <a:xfrm>
            <a:off x="10128738" y="4185138"/>
            <a:ext cx="1793631" cy="2532185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1 …</a:t>
            </a:r>
          </a:p>
          <a:p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2 …</a:t>
            </a:r>
          </a:p>
          <a:p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3 …</a:t>
            </a:r>
          </a:p>
          <a:p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4 …</a:t>
            </a:r>
          </a:p>
        </p:txBody>
      </p:sp>
      <p:sp>
        <p:nvSpPr>
          <p:cNvPr id="11" name="Łuk 10">
            <a:extLst>
              <a:ext uri="{FF2B5EF4-FFF2-40B4-BE49-F238E27FC236}">
                <a16:creationId xmlns:a16="http://schemas.microsoft.com/office/drawing/2014/main" id="{A514817E-8F68-BBEE-CAB3-DC879F073CBE}"/>
              </a:ext>
            </a:extLst>
          </p:cNvPr>
          <p:cNvSpPr/>
          <p:nvPr/>
        </p:nvSpPr>
        <p:spPr>
          <a:xfrm rot="874134" flipV="1">
            <a:off x="5837329" y="4245708"/>
            <a:ext cx="4383214" cy="1869050"/>
          </a:xfrm>
          <a:prstGeom prst="arc">
            <a:avLst>
              <a:gd name="adj1" fmla="val 12803148"/>
              <a:gd name="adj2" fmla="val 21093877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3941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Dialektyka jednoosobowa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3749922" y="2803454"/>
            <a:ext cx="3301805" cy="33018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Łuk 1">
            <a:extLst>
              <a:ext uri="{FF2B5EF4-FFF2-40B4-BE49-F238E27FC236}">
                <a16:creationId xmlns:a16="http://schemas.microsoft.com/office/drawing/2014/main" id="{93D0C56B-EE26-534B-9B80-40342B0CE3A4}"/>
              </a:ext>
            </a:extLst>
          </p:cNvPr>
          <p:cNvSpPr/>
          <p:nvPr/>
        </p:nvSpPr>
        <p:spPr>
          <a:xfrm rot="10594820" flipV="1">
            <a:off x="3366562" y="2080227"/>
            <a:ext cx="4383214" cy="2040040"/>
          </a:xfrm>
          <a:prstGeom prst="arc">
            <a:avLst>
              <a:gd name="adj1" fmla="val 7111381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49FD109-A770-E149-9EE3-B0F7ECF7A76B}"/>
              </a:ext>
            </a:extLst>
          </p:cNvPr>
          <p:cNvSpPr txBox="1"/>
          <p:nvPr/>
        </p:nvSpPr>
        <p:spPr>
          <a:xfrm rot="20989277">
            <a:off x="4680888" y="2070370"/>
            <a:ext cx="117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Słowa</a:t>
            </a:r>
          </a:p>
        </p:txBody>
      </p:sp>
    </p:spTree>
    <p:extLst>
      <p:ext uri="{BB962C8B-B14F-4D97-AF65-F5344CB8AC3E}">
        <p14:creationId xmlns:p14="http://schemas.microsoft.com/office/powerpoint/2010/main" val="3711655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2AEABC-C5D3-68DD-7858-834EEC68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Granice używania przypowieści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AEACDF-63D3-E36B-E8BF-717B60BC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Błędne interpretacje wynikające z przypowieści o siewcy</a:t>
            </a:r>
          </a:p>
          <a:p>
            <a:pPr marL="1143000" lvl="1" indent="-457200"/>
            <a:r>
              <a:rPr lang="pl-PL" dirty="0"/>
              <a:t>Czworaka rola -&gt; Kim jesteś? przygotuj swoje serce. Postaraj się. Zmień się!</a:t>
            </a:r>
          </a:p>
          <a:p>
            <a:pPr marL="1143000" lvl="1" indent="-457200"/>
            <a:r>
              <a:rPr lang="pl-PL" dirty="0"/>
              <a:t>Wybierz pole na którym będziesz siał.</a:t>
            </a:r>
          </a:p>
          <a:p>
            <a:pPr marL="1143000" lvl="1" indent="-457200"/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 err="1"/>
              <a:t>Łk</a:t>
            </a:r>
            <a:r>
              <a:rPr lang="pl-PL" dirty="0"/>
              <a:t> 15 – przypowieść o „</a:t>
            </a:r>
            <a:r>
              <a:rPr lang="pl-PL" i="1" dirty="0"/>
              <a:t>synu marnotrawnym</a:t>
            </a:r>
            <a:r>
              <a:rPr lang="pl-PL" dirty="0"/>
              <a:t>”</a:t>
            </a:r>
            <a:r>
              <a:rPr lang="pl-PL" i="1" dirty="0"/>
              <a:t>. </a:t>
            </a:r>
            <a:r>
              <a:rPr lang="pl-PL" dirty="0"/>
              <a:t>Niewłaściwie określone granice przypowieści -&gt; zły model -&gt; błędy!</a:t>
            </a:r>
          </a:p>
          <a:p>
            <a:pPr marL="1200150" lvl="1" indent="-514350"/>
            <a:r>
              <a:rPr lang="pl-PL" dirty="0"/>
              <a:t>Błędne interpretacja: Lepiej aby syn odszedł z domu i popełniał błędy - wróci pokorny.</a:t>
            </a:r>
          </a:p>
          <a:p>
            <a:pPr marL="1200150" lvl="1" indent="-514350"/>
            <a:r>
              <a:rPr lang="pl-PL" dirty="0"/>
              <a:t>Błędna interpretacja: Młodszy syn przywrócony jest do pełni praw - dziedziczy po ojcu.</a:t>
            </a:r>
          </a:p>
          <a:p>
            <a:pPr marL="457200" indent="-45720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5025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41E8F157-B40F-0545-A038-655ECE06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/>
          <a:p>
            <a:r>
              <a:rPr lang="pl-PL" dirty="0"/>
              <a:t>Granice używania modelu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F08A9E0-EDDE-E742-922D-E9DBA4C2F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1608199"/>
          </a:xfrm>
        </p:spPr>
        <p:txBody>
          <a:bodyPr/>
          <a:lstStyle/>
          <a:p>
            <a:r>
              <a:rPr lang="pl-PL" b="1" dirty="0"/>
              <a:t>Model</a:t>
            </a:r>
            <a:r>
              <a:rPr lang="pl-PL" dirty="0"/>
              <a:t> to abstrakcyjny opis fragmentu rzeczywistości, którego celem jest ułatwienie analizy zachodzących w tym fragmencie zjawisk.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F370682-19C3-7246-BA5E-4FAECA4EC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540369"/>
            <a:ext cx="10515600" cy="2636594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Właściwe pytania: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Jak długo wolno stosować ten model?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Jaki cel przyświecał twórcy tego modelu?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Czy nie pomieszałem tu różnych modeli?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Czy konsekwentnie używam języka symboli?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Czy  ten model nadaje się jeszcze do analizy zjawisk i czy czasem abstrakcyjność już nie jest źródłem poważnych błędów.</a:t>
            </a:r>
          </a:p>
        </p:txBody>
      </p:sp>
    </p:spTree>
    <p:extLst>
      <p:ext uri="{BB962C8B-B14F-4D97-AF65-F5344CB8AC3E}">
        <p14:creationId xmlns:p14="http://schemas.microsoft.com/office/powerpoint/2010/main" val="2945164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035A6-8EEA-E241-97BC-DA846DBDD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Moje modele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3BA8F9-4569-634C-8BBF-DB2D83F31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85930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035A6-8EEA-E241-97BC-DA846DBDD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Moje modele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3BA8F9-4569-634C-8BBF-DB2D83F31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Duch, dusza i ciało - człowiek </a:t>
            </a:r>
            <a:r>
              <a:rPr lang="pl-PL" dirty="0" err="1"/>
              <a:t>trójjedyny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Człowiek działający - informacyjny model człowieka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Biblijny proces rozwoju ucznia - naturalny, cielesny, duchowy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Morfologia (?) – nie tym razem. (2016)</a:t>
            </a:r>
          </a:p>
        </p:txBody>
      </p:sp>
    </p:spTree>
    <p:extLst>
      <p:ext uri="{BB962C8B-B14F-4D97-AF65-F5344CB8AC3E}">
        <p14:creationId xmlns:p14="http://schemas.microsoft.com/office/powerpoint/2010/main" val="3984589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11F123-4A0E-4247-8BB3-9F95FD345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#1. Duch, dusza i ciało</a:t>
            </a:r>
            <a:br>
              <a:rPr lang="pl-PL" dirty="0"/>
            </a:br>
            <a:r>
              <a:rPr lang="pl-PL" dirty="0"/>
              <a:t>czyli człowiek </a:t>
            </a:r>
            <a:r>
              <a:rPr lang="pl-PL" dirty="0" err="1"/>
              <a:t>trójjedyny</a:t>
            </a:r>
            <a:endParaRPr lang="pl-PL" dirty="0"/>
          </a:p>
        </p:txBody>
      </p:sp>
      <p:pic>
        <p:nvPicPr>
          <p:cNvPr id="4" name="Symbol zastępczy zawartości 7">
            <a:extLst>
              <a:ext uri="{FF2B5EF4-FFF2-40B4-BE49-F238E27FC236}">
                <a16:creationId xmlns:a16="http://schemas.microsoft.com/office/drawing/2014/main" id="{49CE34B2-0BDC-8D49-96AA-1A431756C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405" y="4739254"/>
            <a:ext cx="2616045" cy="17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59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Moja obserwacja z ’2004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000" dirty="0">
                  <a:solidFill>
                    <a:schemeClr val="accent1">
                      <a:lumMod val="50000"/>
                    </a:schemeClr>
                  </a:solidFill>
                </a:rPr>
                <a:t>Istota żyjąca</a:t>
              </a:r>
              <a:endParaRPr lang="pl-P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000" dirty="0">
                  <a:solidFill>
                    <a:schemeClr val="accent1">
                      <a:lumMod val="50000"/>
                    </a:schemeClr>
                  </a:solidFill>
                </a:rPr>
                <a:t>Istota żyjąca</a:t>
              </a:r>
              <a:endParaRPr lang="pl-P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000" dirty="0">
                  <a:solidFill>
                    <a:schemeClr val="accent1">
                      <a:lumMod val="50000"/>
                    </a:schemeClr>
                  </a:solidFill>
                </a:rPr>
                <a:t>Istota żyjąca</a:t>
              </a:r>
              <a:endParaRPr lang="pl-P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Symbol zastępczy zawartości 10">
            <a:extLst>
              <a:ext uri="{FF2B5EF4-FFF2-40B4-BE49-F238E27FC236}">
                <a16:creationId xmlns:a16="http://schemas.microsoft.com/office/drawing/2014/main" id="{C6AEA72F-483A-AC4A-AFD9-E9B8CDAEA3BC}"/>
              </a:ext>
            </a:extLst>
          </p:cNvPr>
          <p:cNvSpPr txBox="1">
            <a:spLocks/>
          </p:cNvSpPr>
          <p:nvPr/>
        </p:nvSpPr>
        <p:spPr>
          <a:xfrm>
            <a:off x="6658708" y="1825625"/>
            <a:ext cx="50184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Obserwacji dokonywałem </a:t>
            </a:r>
            <a:br>
              <a:rPr lang="pl-PL" dirty="0"/>
            </a:br>
            <a:r>
              <a:rPr lang="pl-PL" dirty="0"/>
              <a:t>w ogródku.</a:t>
            </a:r>
          </a:p>
        </p:txBody>
      </p:sp>
    </p:spTree>
    <p:extLst>
      <p:ext uri="{BB962C8B-B14F-4D97-AF65-F5344CB8AC3E}">
        <p14:creationId xmlns:p14="http://schemas.microsoft.com/office/powerpoint/2010/main" val="2730264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Moja obserwacja z ’2004 – życie na ziemi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000" dirty="0">
                  <a:solidFill>
                    <a:schemeClr val="accent1">
                      <a:lumMod val="50000"/>
                    </a:schemeClr>
                  </a:solidFill>
                </a:rPr>
                <a:t>To coś żyje</a:t>
              </a:r>
              <a:endParaRPr lang="pl-P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000" dirty="0">
                  <a:solidFill>
                    <a:schemeClr val="accent1">
                      <a:lumMod val="50000"/>
                    </a:schemeClr>
                  </a:solidFill>
                </a:rPr>
                <a:t>To coś też żyje </a:t>
              </a:r>
              <a:br>
                <a:rPr lang="pl-PL" sz="2000" dirty="0">
                  <a:solidFill>
                    <a:schemeClr val="accent1">
                      <a:lumMod val="50000"/>
                    </a:schemeClr>
                  </a:solidFill>
                </a:rPr>
              </a:br>
              <a:r>
                <a:rPr lang="pl-PL" sz="2000" dirty="0">
                  <a:solidFill>
                    <a:schemeClr val="accent1">
                      <a:lumMod val="50000"/>
                    </a:schemeClr>
                  </a:solidFill>
                </a:rPr>
                <a:t>i ucieka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000" dirty="0">
                  <a:solidFill>
                    <a:schemeClr val="accent1">
                      <a:lumMod val="50000"/>
                    </a:schemeClr>
                  </a:solidFill>
                </a:rPr>
                <a:t>Ja (i Ty) też żyjemy!</a:t>
              </a:r>
              <a:endParaRPr lang="pl-P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Symbol zastępczy zawartości 10">
            <a:extLst>
              <a:ext uri="{FF2B5EF4-FFF2-40B4-BE49-F238E27FC236}">
                <a16:creationId xmlns:a16="http://schemas.microsoft.com/office/drawing/2014/main" id="{DDB157CD-1CDB-4345-A4A5-FBC6BEBAA67F}"/>
              </a:ext>
            </a:extLst>
          </p:cNvPr>
          <p:cNvSpPr txBox="1">
            <a:spLocks/>
          </p:cNvSpPr>
          <p:nvPr/>
        </p:nvSpPr>
        <p:spPr>
          <a:xfrm>
            <a:off x="6658708" y="1825625"/>
            <a:ext cx="50184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Obserwacja:</a:t>
            </a:r>
          </a:p>
          <a:p>
            <a:r>
              <a:rPr lang="pl-PL" dirty="0"/>
              <a:t>Na ziemi jest coś co żyje.</a:t>
            </a:r>
          </a:p>
          <a:p>
            <a:r>
              <a:rPr lang="pl-PL" dirty="0"/>
              <a:t>Metodą naukową to co żyję potrafię poklasyfikować na 3 grupy.</a:t>
            </a:r>
          </a:p>
          <a:p>
            <a:r>
              <a:rPr lang="pl-PL" dirty="0"/>
              <a:t>Ale czym się różnią? Jak je klasyfikuje?</a:t>
            </a:r>
          </a:p>
        </p:txBody>
      </p:sp>
    </p:spTree>
    <p:extLst>
      <p:ext uri="{BB962C8B-B14F-4D97-AF65-F5344CB8AC3E}">
        <p14:creationId xmlns:p14="http://schemas.microsoft.com/office/powerpoint/2010/main" val="4368926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Moja obserwacja z ’2004 – życie na ziemi 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E509278-67E1-7247-861C-ECB40ACAD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708" y="1825625"/>
            <a:ext cx="5018428" cy="4351338"/>
          </a:xfrm>
        </p:spPr>
        <p:txBody>
          <a:bodyPr>
            <a:normAutofit/>
          </a:bodyPr>
          <a:lstStyle/>
          <a:p>
            <a:r>
              <a:rPr lang="pl-PL" sz="2800" dirty="0"/>
              <a:t>Kwiatki</a:t>
            </a:r>
          </a:p>
          <a:p>
            <a:endParaRPr lang="pl-PL" sz="2800" dirty="0"/>
          </a:p>
          <a:p>
            <a:r>
              <a:rPr lang="pl-PL" sz="2800" dirty="0"/>
              <a:t>Koty</a:t>
            </a:r>
          </a:p>
          <a:p>
            <a:endParaRPr lang="pl-PL" sz="2800" dirty="0"/>
          </a:p>
          <a:p>
            <a:r>
              <a:rPr lang="pl-PL" sz="2800" dirty="0"/>
              <a:t>Sąsiedzi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29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C6E7B3-6723-7646-BDAF-E067ED54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1025BE-76B9-7E43-8BED-8DD635C91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2804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dirty="0"/>
              <a:t>Na wstępie nieco filozofii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Definicja modelu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Przykłady modeli i modelowania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Granice modelowania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Czy relacje międzyosobowe można modelować?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l-PL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dirty="0"/>
              <a:t>Moje modele prezentowane już na S.D.P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dirty="0"/>
              <a:t>Duch, dusza i ciało - człowiek </a:t>
            </a:r>
            <a:r>
              <a:rPr lang="pl-PL" dirty="0" err="1"/>
              <a:t>trójjedyny</a:t>
            </a:r>
            <a:endParaRPr lang="pl-PL" dirty="0"/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dirty="0"/>
              <a:t>Biblijny proces rozwoju - naturalny, cielesny, duchowy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dirty="0"/>
              <a:t>Człowiek działający - informacyjny model człowieka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dirty="0"/>
              <a:t>Morfologia (? – nie tym razem).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l-PL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dirty="0"/>
              <a:t>Podsumowanie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DD562F9-4698-044D-A0DA-192C4E02721D}"/>
              </a:ext>
            </a:extLst>
          </p:cNvPr>
          <p:cNvCxnSpPr/>
          <p:nvPr/>
        </p:nvCxnSpPr>
        <p:spPr>
          <a:xfrm>
            <a:off x="338667" y="5012267"/>
            <a:ext cx="1076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775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53C6A4A-6928-C846-89BC-915E14A94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Gen 1:9 - roślinki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DBD2E2-EAD7-5D4A-B2EB-0C9CBC6A4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8"/>
            <a:ext cx="10515600" cy="509563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dirty="0"/>
              <a:t>A potem Bóg rzekł: Niechaj zbiorą się wody spod nieba w jedno miejsce i niech się ukaże powierzchnia sucha!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dirty="0"/>
              <a:t>A gdy tak się stał, (..) Bóg, widząc, że były dobre, rzekł: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dirty="0"/>
              <a:t>Niechaj ziemia wyda rośliny zielone: trawy dające nasiona, drzewa owocowe </a:t>
            </a:r>
            <a:r>
              <a:rPr lang="pl-PL" b="1" dirty="0"/>
              <a:t>rodzące</a:t>
            </a:r>
            <a:r>
              <a:rPr lang="pl-PL" dirty="0"/>
              <a:t> na ziemi według swego </a:t>
            </a:r>
            <a:r>
              <a:rPr lang="pl-PL" b="1" dirty="0"/>
              <a:t>gatunku</a:t>
            </a:r>
            <a:r>
              <a:rPr lang="pl-PL" dirty="0"/>
              <a:t> owoce, w których są </a:t>
            </a:r>
            <a:r>
              <a:rPr lang="pl-PL" b="1" dirty="0"/>
              <a:t>nasiona</a:t>
            </a:r>
            <a:r>
              <a:rPr lang="pl-PL" dirty="0"/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dirty="0"/>
              <a:t>I tak się stało.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dirty="0"/>
              <a:t>Ziemia wydała rośliny zielone: trawę dającą </a:t>
            </a:r>
            <a:r>
              <a:rPr lang="pl-PL" b="1" dirty="0"/>
              <a:t>nasienie</a:t>
            </a:r>
            <a:r>
              <a:rPr lang="pl-PL" dirty="0"/>
              <a:t> według swego </a:t>
            </a:r>
            <a:r>
              <a:rPr lang="pl-PL" b="1" dirty="0"/>
              <a:t>gatunku</a:t>
            </a:r>
            <a:r>
              <a:rPr lang="pl-PL" dirty="0"/>
              <a:t> i drzewa rodzące </a:t>
            </a:r>
            <a:r>
              <a:rPr lang="pl-PL" b="1" dirty="0"/>
              <a:t>owoce</a:t>
            </a:r>
            <a:r>
              <a:rPr lang="pl-PL" dirty="0"/>
              <a:t>, w których było </a:t>
            </a:r>
            <a:r>
              <a:rPr lang="pl-PL" b="1" dirty="0"/>
              <a:t>nasienie</a:t>
            </a:r>
            <a:r>
              <a:rPr lang="pl-PL" dirty="0"/>
              <a:t> według ich gatunków.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dirty="0"/>
              <a:t>A Bóg widział, że były dobre</a:t>
            </a:r>
          </a:p>
        </p:txBody>
      </p:sp>
    </p:spTree>
    <p:extLst>
      <p:ext uri="{BB962C8B-B14F-4D97-AF65-F5344CB8AC3E}">
        <p14:creationId xmlns:p14="http://schemas.microsoft.com/office/powerpoint/2010/main" val="2392862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Istoty stworzone na ziemi mają ciała </a:t>
            </a:r>
            <a:br>
              <a:rPr lang="pl-PL" sz="4000" dirty="0"/>
            </a:br>
            <a:r>
              <a:rPr lang="pl-PL" sz="4000" dirty="0"/>
              <a:t>(istoty białkowe)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Symbol zastępczy zawartości 10">
            <a:extLst>
              <a:ext uri="{FF2B5EF4-FFF2-40B4-BE49-F238E27FC236}">
                <a16:creationId xmlns:a16="http://schemas.microsoft.com/office/drawing/2014/main" id="{B97C81B9-7020-654B-B683-20239244D571}"/>
              </a:ext>
            </a:extLst>
          </p:cNvPr>
          <p:cNvSpPr txBox="1">
            <a:spLocks/>
          </p:cNvSpPr>
          <p:nvPr/>
        </p:nvSpPr>
        <p:spPr>
          <a:xfrm>
            <a:off x="529701" y="6075892"/>
            <a:ext cx="8851366" cy="485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72070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Istoty stworzone na ziemi mają ciała </a:t>
            </a:r>
            <a:br>
              <a:rPr lang="pl-PL" sz="4000" dirty="0"/>
            </a:br>
            <a:r>
              <a:rPr lang="pl-PL" sz="4000" dirty="0"/>
              <a:t>(istoty białkowe)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E509278-67E1-7247-861C-ECB40ACAD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8668" y="1825624"/>
            <a:ext cx="4988468" cy="4856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Obserwacja:</a:t>
            </a:r>
          </a:p>
          <a:p>
            <a:r>
              <a:rPr lang="pl-PL" sz="2000" dirty="0"/>
              <a:t>Ciało stworzeń zbudowane jest z komórek, w których budulcem są białka.</a:t>
            </a:r>
          </a:p>
          <a:p>
            <a:r>
              <a:rPr lang="pl-PL" sz="2000" dirty="0"/>
              <a:t>Komórki dzieląc się sprawiają, że organizmy się rozwijają, a nawet rozmnażają….</a:t>
            </a:r>
          </a:p>
          <a:p>
            <a:r>
              <a:rPr lang="pl-PL" sz="2000" dirty="0"/>
              <a:t>... ale w niektórych przypadkach nie jest to takie proste.</a:t>
            </a:r>
          </a:p>
          <a:p>
            <a:endParaRPr lang="pl-PL" sz="1400" dirty="0"/>
          </a:p>
          <a:p>
            <a:r>
              <a:rPr lang="pl-PL" sz="1400" dirty="0"/>
              <a:t>Obserwacje dokonano na przestrzeni lat, na stworzeniach:</a:t>
            </a:r>
          </a:p>
          <a:p>
            <a:pPr marL="914400" lvl="1" indent="-457200">
              <a:buFont typeface="+mj-lt"/>
              <a:buAutoNum type="arabicPeriod"/>
            </a:pPr>
            <a:r>
              <a:rPr lang="pl-PL" sz="1400" dirty="0"/>
              <a:t>Kwiatki w ogrodzie (też też perz)</a:t>
            </a:r>
          </a:p>
          <a:p>
            <a:pPr marL="914400" lvl="1" indent="-457200">
              <a:buFont typeface="+mj-lt"/>
              <a:buAutoNum type="arabicPeriod"/>
            </a:pPr>
            <a:r>
              <a:rPr lang="pl-PL" sz="1400" dirty="0"/>
              <a:t>Kot, a dokładnie kotka (i 4 kociaki)</a:t>
            </a:r>
          </a:p>
          <a:p>
            <a:pPr marL="914400" lvl="1" indent="-457200">
              <a:buFont typeface="+mj-lt"/>
              <a:buAutoNum type="arabicPeriod"/>
            </a:pPr>
            <a:r>
              <a:rPr lang="pl-PL" sz="1400" dirty="0"/>
              <a:t>Bartek i Ania a potem jeszcze Tymoteusz</a:t>
            </a:r>
            <a:endParaRPr lang="pl-PL" sz="2000" dirty="0"/>
          </a:p>
          <a:p>
            <a:pPr lvl="1"/>
            <a:endParaRPr lang="pl-PL" sz="2000" dirty="0"/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85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Ale niektóre mają dusze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E509278-67E1-7247-861C-ECB40ACAD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4794" y="1825625"/>
            <a:ext cx="53723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Rdz 1:30 - I wszelkim zwierzętom ziemi, i wszelkiemu ptactwu niebieskiemu, i wszystkiemu, co pełza po ziemi i </a:t>
            </a:r>
            <a:r>
              <a:rPr lang="pl-PL" sz="2000" b="1" dirty="0"/>
              <a:t>ma w sobie życie</a:t>
            </a:r>
            <a:r>
              <a:rPr lang="pl-PL" sz="2000" dirty="0"/>
              <a:t>, pokarmem będą wszelkie rośliny zielone. I tak się stało.</a:t>
            </a:r>
          </a:p>
          <a:p>
            <a:pPr marL="0" indent="0">
              <a:buNone/>
            </a:pPr>
            <a:r>
              <a:rPr lang="pl-PL" sz="2000" dirty="0"/>
              <a:t>Rdz 6:17 - A ja, oto ja sprowadzę potop wód na ziemię, aby wytracić wszelkie </a:t>
            </a:r>
            <a:r>
              <a:rPr lang="pl-PL" sz="2000" b="1" u="sng" dirty="0"/>
              <a:t>ciało, w którym jest tchnienie życia</a:t>
            </a:r>
            <a:r>
              <a:rPr lang="pl-PL" sz="2000" dirty="0"/>
              <a:t> pod niebem. Wszystko, co jest na ziemi, zginie.</a:t>
            </a:r>
          </a:p>
          <a:p>
            <a:pPr marL="0" indent="0">
              <a:buNone/>
            </a:pPr>
            <a:r>
              <a:rPr lang="pl-PL" sz="2000" dirty="0"/>
              <a:t>Rdz 7:15,22 - I tak weszły do Noego do arki, po parze z każdego ciała, w którym było </a:t>
            </a:r>
            <a:r>
              <a:rPr lang="pl-PL" sz="2000" b="1" u="sng" dirty="0"/>
              <a:t>tchnienie życia</a:t>
            </a:r>
            <a:r>
              <a:rPr lang="pl-PL" sz="2000" dirty="0"/>
              <a:t>. </a:t>
            </a:r>
            <a:r>
              <a:rPr lang="pl-PL" sz="2000" baseline="30000" dirty="0"/>
              <a:t>(22)</a:t>
            </a:r>
            <a:r>
              <a:rPr lang="pl-PL" sz="2000" dirty="0"/>
              <a:t> Wszystko, co miało w nozdrzach </a:t>
            </a:r>
            <a:r>
              <a:rPr lang="pl-PL" sz="2000" b="1" dirty="0"/>
              <a:t>tchnienie życia</a:t>
            </a:r>
            <a:r>
              <a:rPr lang="pl-PL" sz="2000" dirty="0"/>
              <a:t>, wszystko, co żyło na suchym lądzie, zginęło.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8" name="Zaokrąglony prostokąt 57">
              <a:extLst>
                <a:ext uri="{FF2B5EF4-FFF2-40B4-BE49-F238E27FC236}">
                  <a16:creationId xmlns:a16="http://schemas.microsoft.com/office/drawing/2014/main" id="{EF2EBA99-390A-CE4D-906D-289EE1A74FF6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61" name="Zaokrąglony prostokąt 60">
              <a:extLst>
                <a:ext uri="{FF2B5EF4-FFF2-40B4-BE49-F238E27FC236}">
                  <a16:creationId xmlns:a16="http://schemas.microsoft.com/office/drawing/2014/main" id="{B25DC12F-34CE-C74F-BC4E-6CE047F1995D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FCAB36D-1BDB-783F-4BA7-2DCF7207E51A}"/>
              </a:ext>
            </a:extLst>
          </p:cNvPr>
          <p:cNvSpPr txBox="1"/>
          <p:nvPr/>
        </p:nvSpPr>
        <p:spPr>
          <a:xfrm rot="21266980">
            <a:off x="6630094" y="5979454"/>
            <a:ext cx="469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solidFill>
                  <a:srgbClr val="FF0000"/>
                </a:solidFill>
              </a:rPr>
              <a:t>nefesz</a:t>
            </a:r>
            <a:r>
              <a:rPr lang="pl-PL" sz="2400" dirty="0">
                <a:solidFill>
                  <a:srgbClr val="FF0000"/>
                </a:solidFill>
              </a:rPr>
              <a:t> </a:t>
            </a:r>
            <a:r>
              <a:rPr lang="he-IL" sz="2400" dirty="0">
                <a:solidFill>
                  <a:srgbClr val="FF0000"/>
                </a:solidFill>
              </a:rPr>
              <a:t>נפש </a:t>
            </a:r>
            <a:r>
              <a:rPr lang="pl-PL" sz="2400" dirty="0">
                <a:solidFill>
                  <a:srgbClr val="FF0000"/>
                </a:solidFill>
              </a:rPr>
              <a:t> – dusza, tchnienie życia</a:t>
            </a:r>
          </a:p>
        </p:txBody>
      </p:sp>
    </p:spTree>
    <p:extLst>
      <p:ext uri="{BB962C8B-B14F-4D97-AF65-F5344CB8AC3E}">
        <p14:creationId xmlns:p14="http://schemas.microsoft.com/office/powerpoint/2010/main" val="996201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Ale jest na ziemi istota duchowa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E509278-67E1-7247-861C-ECB40ACAD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3446" y="1825625"/>
            <a:ext cx="41536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Wnioski:</a:t>
            </a:r>
          </a:p>
          <a:p>
            <a:r>
              <a:rPr lang="pl-PL" sz="2000" dirty="0"/>
              <a:t>Człowiek jest istotą duchową umieszczoną w ciele z duszą.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8" name="Zaokrąglony prostokąt 57">
              <a:extLst>
                <a:ext uri="{FF2B5EF4-FFF2-40B4-BE49-F238E27FC236}">
                  <a16:creationId xmlns:a16="http://schemas.microsoft.com/office/drawing/2014/main" id="{EF2EBA99-390A-CE4D-906D-289EE1A74FF6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61" name="Zaokrąglony prostokąt 60">
              <a:extLst>
                <a:ext uri="{FF2B5EF4-FFF2-40B4-BE49-F238E27FC236}">
                  <a16:creationId xmlns:a16="http://schemas.microsoft.com/office/drawing/2014/main" id="{B25DC12F-34CE-C74F-BC4E-6CE047F1995D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62" name="Zaokrąglony prostokąt 61">
              <a:extLst>
                <a:ext uri="{FF2B5EF4-FFF2-40B4-BE49-F238E27FC236}">
                  <a16:creationId xmlns:a16="http://schemas.microsoft.com/office/drawing/2014/main" id="{51066EDD-07A4-364E-8479-6197FC620218}"/>
                </a:ext>
              </a:extLst>
            </p:cNvPr>
            <p:cNvSpPr/>
            <p:nvPr/>
          </p:nvSpPr>
          <p:spPr>
            <a:xfrm>
              <a:off x="6843849" y="3840926"/>
              <a:ext cx="1867926" cy="712368"/>
            </a:xfrm>
            <a:prstGeom prst="roundRect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877B31"/>
                  </a:solidFill>
                </a:rPr>
                <a:t>duch</a:t>
              </a:r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B3DE4BB-4377-7FB7-7003-CF6F1B699446}"/>
              </a:ext>
            </a:extLst>
          </p:cNvPr>
          <p:cNvSpPr txBox="1"/>
          <p:nvPr/>
        </p:nvSpPr>
        <p:spPr>
          <a:xfrm rot="21266980">
            <a:off x="6925739" y="6124911"/>
            <a:ext cx="4554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solidFill>
                  <a:srgbClr val="FF0000"/>
                </a:solidFill>
              </a:rPr>
              <a:t>ruah</a:t>
            </a:r>
            <a:r>
              <a:rPr lang="pl-PL" sz="2400" dirty="0">
                <a:solidFill>
                  <a:srgbClr val="FF0000"/>
                </a:solidFill>
              </a:rPr>
              <a:t> </a:t>
            </a:r>
            <a:r>
              <a:rPr lang="he-IL" sz="2400" dirty="0">
                <a:solidFill>
                  <a:srgbClr val="FF0000"/>
                </a:solidFill>
              </a:rPr>
              <a:t>רוח </a:t>
            </a:r>
            <a:r>
              <a:rPr lang="pl-PL" sz="2400" dirty="0">
                <a:solidFill>
                  <a:srgbClr val="FF0000"/>
                </a:solidFill>
              </a:rPr>
              <a:t> – duch, dusza żyjąca ???</a:t>
            </a:r>
          </a:p>
        </p:txBody>
      </p:sp>
    </p:spTree>
    <p:extLst>
      <p:ext uri="{BB962C8B-B14F-4D97-AF65-F5344CB8AC3E}">
        <p14:creationId xmlns:p14="http://schemas.microsoft.com/office/powerpoint/2010/main" val="1195005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2F78F-9038-49F7-C999-1F40E174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Rdz 2:7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35EE54-4055-D513-4D44-668A7E746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000" dirty="0"/>
              <a:t>BT5: wtedy to Pan Bóg ulepił człowieka z prochu ziemi i tchnął w jego nozdrza </a:t>
            </a:r>
            <a:r>
              <a:rPr lang="pl-PL" sz="2000" b="1" dirty="0"/>
              <a:t>tchnienie życia</a:t>
            </a:r>
            <a:r>
              <a:rPr lang="pl-PL" sz="2000" dirty="0"/>
              <a:t>, wskutek czego stał się człowiek </a:t>
            </a:r>
            <a:r>
              <a:rPr lang="pl-PL" sz="2000" b="1" dirty="0"/>
              <a:t>istotą żywą</a:t>
            </a:r>
            <a:r>
              <a:rPr lang="pl-PL" sz="2000" dirty="0"/>
              <a:t>.</a:t>
            </a:r>
          </a:p>
          <a:p>
            <a:pPr>
              <a:lnSpc>
                <a:spcPct val="110000"/>
              </a:lnSpc>
            </a:pPr>
            <a:endParaRPr lang="pl-PL" sz="2000" dirty="0"/>
          </a:p>
          <a:p>
            <a:pPr>
              <a:lnSpc>
                <a:spcPct val="110000"/>
              </a:lnSpc>
            </a:pPr>
            <a:r>
              <a:rPr lang="pl-PL" sz="2000" dirty="0"/>
              <a:t>UBG: Wtedy PAN Bóg ukształtował człowieka z prochu ziemi i tchnął w jego nozdrza </a:t>
            </a:r>
            <a:r>
              <a:rPr lang="pl-PL" sz="2000" b="1" dirty="0"/>
              <a:t>tchnienie życia</a:t>
            </a:r>
            <a:r>
              <a:rPr lang="pl-PL" sz="2000" dirty="0"/>
              <a:t>. I człowiek stał się </a:t>
            </a:r>
            <a:r>
              <a:rPr lang="pl-PL" sz="2000" b="1" dirty="0"/>
              <a:t>żywą duszą</a:t>
            </a:r>
            <a:r>
              <a:rPr lang="pl-PL" sz="2000" dirty="0"/>
              <a:t>.</a:t>
            </a:r>
          </a:p>
          <a:p>
            <a:pPr>
              <a:lnSpc>
                <a:spcPct val="110000"/>
              </a:lnSpc>
            </a:pPr>
            <a:endParaRPr lang="pl-PL" sz="2000" dirty="0"/>
          </a:p>
          <a:p>
            <a:pPr>
              <a:lnSpc>
                <a:spcPct val="110000"/>
              </a:lnSpc>
            </a:pPr>
            <a:r>
              <a:rPr lang="pl-PL" sz="2000" dirty="0"/>
              <a:t>NWT-PL: I Jehowa Bóg przystąpił do kształtowania człowieka z prochu ziemi, i tchnął w jego nozdrza </a:t>
            </a:r>
            <a:r>
              <a:rPr lang="pl-PL" sz="2000" b="1" dirty="0"/>
              <a:t>dech życia</a:t>
            </a:r>
            <a:r>
              <a:rPr lang="pl-PL" sz="2000" dirty="0"/>
              <a:t>, i człowiek stał się </a:t>
            </a:r>
            <a:r>
              <a:rPr lang="pl-PL" sz="2000" b="1" dirty="0"/>
              <a:t>duszą żyjącą</a:t>
            </a:r>
            <a:r>
              <a:rPr lang="pl-PL" sz="2000" dirty="0"/>
              <a:t>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207665-A57D-99DD-9CBF-64C700941B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724400"/>
            <a:ext cx="10515600" cy="1885868"/>
          </a:xfrm>
        </p:spPr>
        <p:txBody>
          <a:bodyPr/>
          <a:lstStyle/>
          <a:p>
            <a:r>
              <a:rPr lang="pl-PL" dirty="0" err="1"/>
              <a:t>nefesz</a:t>
            </a:r>
            <a:r>
              <a:rPr lang="pl-PL" dirty="0"/>
              <a:t> </a:t>
            </a:r>
            <a:r>
              <a:rPr lang="he-IL" dirty="0"/>
              <a:t>נפש </a:t>
            </a:r>
            <a:r>
              <a:rPr lang="pl-PL" dirty="0"/>
              <a:t> – dusza, tchnienie życia</a:t>
            </a:r>
          </a:p>
          <a:p>
            <a:r>
              <a:rPr lang="pl-PL" dirty="0" err="1"/>
              <a:t>ruah</a:t>
            </a:r>
            <a:r>
              <a:rPr lang="pl-PL" dirty="0"/>
              <a:t> </a:t>
            </a:r>
            <a:r>
              <a:rPr lang="he-IL" dirty="0"/>
              <a:t>רוח </a:t>
            </a:r>
            <a:r>
              <a:rPr lang="pl-PL" dirty="0"/>
              <a:t> – duch, dusza żyjąca</a:t>
            </a:r>
          </a:p>
        </p:txBody>
      </p:sp>
    </p:spTree>
    <p:extLst>
      <p:ext uri="{BB962C8B-B14F-4D97-AF65-F5344CB8AC3E}">
        <p14:creationId xmlns:p14="http://schemas.microsoft.com/office/powerpoint/2010/main" val="695661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2F78F-9038-49F7-C999-1F40E174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Rdz 2:26n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35EE54-4055-D513-4D44-668A7E746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8"/>
            <a:ext cx="10515600" cy="538393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000" dirty="0"/>
              <a:t>BT5 "A wreszcie rzekł Bóg: </a:t>
            </a:r>
            <a:r>
              <a:rPr lang="pl-PL" sz="2000" u="sng" dirty="0"/>
              <a:t>Uczyńmy człowieka na Nasz obraz, podobnego Nam</a:t>
            </a:r>
            <a:r>
              <a:rPr lang="pl-PL" sz="2000" dirty="0"/>
              <a:t>. Niech panuje nad rybami morskimi, nad ptactwem podniebnym, nad bydłem, nad ziemią i nad wszystkimi zwierzętami pełzającymi po ziemi! (27) Stworzył więc Bóg człowieka na swój obraz, na obraz Boży go stworzył: stworzył mężczyznę i niewiastę."</a:t>
            </a:r>
          </a:p>
          <a:p>
            <a:pPr>
              <a:lnSpc>
                <a:spcPct val="110000"/>
              </a:lnSpc>
            </a:pPr>
            <a:endParaRPr lang="pl-PL" sz="2000" dirty="0"/>
          </a:p>
          <a:p>
            <a:pPr>
              <a:lnSpc>
                <a:spcPct val="110000"/>
              </a:lnSpc>
            </a:pPr>
            <a:r>
              <a:rPr lang="pl-PL" sz="2000" dirty="0"/>
              <a:t>UBG "Potem Bóg powiedział: Uczyńmy człowieka na </a:t>
            </a:r>
            <a:r>
              <a:rPr lang="pl-PL" sz="2000" u="sng" dirty="0"/>
              <a:t>nasz obraz według naszego podobieństwa</a:t>
            </a:r>
            <a:r>
              <a:rPr lang="pl-PL" sz="2000" dirty="0"/>
              <a:t>; niech panuje nad rybami morskimi i ptactwem niebieskim, nad bydłem i całą ziemią oraz nad wszelkimi zwierzętami pełzającymi, które pełzają po ziemi. (27) </a:t>
            </a:r>
            <a:r>
              <a:rPr lang="pl-PL" sz="2000" u="sng" dirty="0"/>
              <a:t>Stworzył więc Bóg człowieka na swój obraz, na obraz Boga go stworzył</a:t>
            </a:r>
            <a:r>
              <a:rPr lang="pl-PL" sz="2000" dirty="0"/>
              <a:t>; stworzył ich mężczyzną i kobietą."</a:t>
            </a:r>
          </a:p>
        </p:txBody>
      </p:sp>
    </p:spTree>
    <p:extLst>
      <p:ext uri="{BB962C8B-B14F-4D97-AF65-F5344CB8AC3E}">
        <p14:creationId xmlns:p14="http://schemas.microsoft.com/office/powerpoint/2010/main" val="2528917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1D9AB4-FA0C-810D-9F89-996ACC2E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Moje uwagi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6DCE7B-7264-9AB3-9F72-B24239B0E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Kościół za sprawą Augustyna przyjął modele z filozofii greckiej. Ciało i dusza jakoś coś przeciwstawnego.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Kościół przyjmując modele z filozofii greckiej nie zbudował bazując na Piśmie Świętych własnych modeli.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… za to stworzył się problem błędnej teologii …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… a z błędnej teologii biorą się widoczne błędy:</a:t>
            </a:r>
          </a:p>
          <a:p>
            <a:pPr marL="1200150" lvl="1" indent="-514350">
              <a:buFont typeface="+mj-lt"/>
              <a:buAutoNum type="arabicPeriod"/>
            </a:pPr>
            <a:r>
              <a:rPr lang="pl-PL" dirty="0"/>
              <a:t>nie rozróżnianie ducha od duszy</a:t>
            </a:r>
          </a:p>
          <a:p>
            <a:pPr marL="1200150" lvl="1" indent="-514350">
              <a:buFont typeface="+mj-lt"/>
              <a:buAutoNum type="arabicPeriod"/>
            </a:pPr>
            <a:r>
              <a:rPr lang="pl-PL" dirty="0"/>
              <a:t>problemy z dogmatem o nieśmiertelności duszy</a:t>
            </a:r>
          </a:p>
          <a:p>
            <a:pPr marL="1200150" lvl="1" indent="-514350">
              <a:buFont typeface="+mj-lt"/>
              <a:buAutoNum type="arabicPeriod"/>
            </a:pPr>
            <a:r>
              <a:rPr lang="pl-PL" dirty="0"/>
              <a:t>nie rozróżnianie działań duchowych od </a:t>
            </a:r>
            <a:r>
              <a:rPr lang="pl-PL" dirty="0" err="1"/>
              <a:t>duszewnych</a:t>
            </a:r>
            <a:endParaRPr lang="pl-PL" dirty="0"/>
          </a:p>
          <a:p>
            <a:pPr marL="1200150" lvl="1" indent="-514350">
              <a:buFont typeface="+mj-lt"/>
              <a:buAutoNum type="arabicPeriod"/>
            </a:pPr>
            <a:r>
              <a:rPr lang="pl-PL" dirty="0"/>
              <a:t>problemy z eschatologią kotów </a:t>
            </a:r>
            <a:r>
              <a:rPr lang="pl-PL" dirty="0">
                <a:sym typeface="Wingdings" pitchFamily="2" charset="2"/>
              </a:rPr>
              <a:t> patrz przykład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903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8557A-634B-8836-F3BF-EFC41738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„(…) wierzę w kotów zmartwychwstanie”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D20490-CD17-27BE-F510-2FAFE13A1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#1. Oczekuję, że w przyszłości ma się w nas (nowonarodzonych) objawić chwała Boga.</a:t>
            </a:r>
          </a:p>
          <a:p>
            <a:r>
              <a:rPr lang="pl-PL" dirty="0"/>
              <a:t>#2. Stworzenie (a więc koty również) z upragnieniem oczekuje objawienia się dzieci Bożych.</a:t>
            </a:r>
          </a:p>
          <a:p>
            <a:r>
              <a:rPr lang="pl-PL" dirty="0"/>
              <a:t>#3. Bóg poddał stworzenie (koty i świnie też) marności, ale w nadziei, że również ono zostanie wyzwolone z niewoli zepsucia.</a:t>
            </a:r>
          </a:p>
          <a:p>
            <a:r>
              <a:rPr lang="pl-PL" dirty="0"/>
              <a:t>#4. Bo stworzenie też ma uczestniczyć w wolności i chwale dzieci Bożych.</a:t>
            </a:r>
          </a:p>
          <a:p>
            <a:r>
              <a:rPr lang="pl-PL" dirty="0"/>
              <a:t>#5. Dziś stworzenie cierpi w bólach (również bólach rodzenia) podobnie jak cierpią ludzie, i jak cierpi Kościół.</a:t>
            </a:r>
          </a:p>
          <a:p>
            <a:r>
              <a:rPr lang="pl-PL" sz="2200" i="1" dirty="0"/>
              <a:t>Podstawa: </a:t>
            </a:r>
            <a:r>
              <a:rPr lang="pl-PL" sz="2200" i="1" dirty="0" err="1"/>
              <a:t>Rz</a:t>
            </a:r>
            <a:r>
              <a:rPr lang="pl-PL" sz="2200" i="1" dirty="0"/>
              <a:t> 8:18-23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F531037-FE1B-854B-A913-00C56D9BD018}"/>
              </a:ext>
            </a:extLst>
          </p:cNvPr>
          <p:cNvSpPr txBox="1"/>
          <p:nvPr/>
        </p:nvSpPr>
        <p:spPr>
          <a:xfrm rot="2261890">
            <a:off x="10035195" y="673962"/>
            <a:ext cx="2319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</a:rPr>
              <a:t>Przykład</a:t>
            </a:r>
          </a:p>
        </p:txBody>
      </p:sp>
    </p:spTree>
    <p:extLst>
      <p:ext uri="{BB962C8B-B14F-4D97-AF65-F5344CB8AC3E}">
        <p14:creationId xmlns:p14="http://schemas.microsoft.com/office/powerpoint/2010/main" val="204415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2F78F-9038-49F7-C999-1F40E174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Rz</a:t>
            </a:r>
            <a:r>
              <a:rPr lang="pl-PL" dirty="0"/>
              <a:t> 8:18-23 </a:t>
            </a:r>
            <a:r>
              <a:rPr lang="pl-PL" dirty="0" err="1"/>
              <a:t>tpnp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35EE54-4055-D513-4D44-668A7E746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000" dirty="0"/>
              <a:t>Sądzę bowiem, że utrapienia teraźniejszego czasu nie są godne porównania z tą chwałą, która ma się w nas objawić. Bo stworzenie żarliwie oczekuje objawienia synów Boga. Gdyż stworzenie zostało poddane marności, nie dobrowolnie, ale z powodu Tego, który je poddał, w nadziei, Że i samo stworzenie zostanie uwolnione z niewoli skażenia do wolności chwały dzieci Boga. Bo wiemy, że całe stworzenie </a:t>
            </a:r>
            <a:r>
              <a:rPr lang="pl-PL" sz="2000" dirty="0" err="1"/>
              <a:t>współwzdycha</a:t>
            </a:r>
            <a:r>
              <a:rPr lang="pl-PL" sz="2000" dirty="0"/>
              <a:t> i współcierpi w bólach porodowych aż do teraz. A nie tylko ono, ale i my sami, którzy mamy pierwocinę Ducha, i my sami w sobie wzdychamy oczekując usynowienia, odkupienia naszego ciała.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207665-A57D-99DD-9CBF-64C700941B2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7517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DE3FA3-3DBB-8F46-ADBF-F529CF454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 wstępie nieco filozofii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A8D11B-20F1-B149-8F0C-A4BB0CB09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18448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EE3856-5A4C-61E8-AFC6-CF8ACC88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err="1"/>
              <a:t>Rz</a:t>
            </a:r>
            <a:r>
              <a:rPr lang="pl-PL" i="1" dirty="0"/>
              <a:t> 8:18nn  a „wiara w kotów zmartwychwstanie”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BE008F-267D-FA08-F149-895853CAA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692" y="1944237"/>
            <a:ext cx="5668108" cy="4548638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Sądzę bowiem, że utrapienia teraźniejszego czasu nie są godne porównania z tą chwałą, która ma się w nas objawić. </a:t>
            </a:r>
          </a:p>
          <a:p>
            <a:pPr marL="0" indent="0">
              <a:buNone/>
            </a:pPr>
            <a:r>
              <a:rPr lang="pl-PL" dirty="0"/>
              <a:t>Bo stworzenie żarliwie oczekuje objawienia synów Boga. </a:t>
            </a:r>
          </a:p>
          <a:p>
            <a:pPr marL="0" indent="0">
              <a:buNone/>
            </a:pPr>
            <a:r>
              <a:rPr lang="pl-PL" dirty="0"/>
              <a:t>Gdyż stworzenie zostało poddane marności, nie dobrowolnie, ale z powodu Tego, który je poddał, w nadziei, że i samo stworzenie zostanie uwolnione z niewoli skażenia do wolności chwały dzieci Boga. </a:t>
            </a:r>
          </a:p>
          <a:p>
            <a:pPr marL="0" indent="0">
              <a:buNone/>
            </a:pPr>
            <a:r>
              <a:rPr lang="pl-PL" dirty="0"/>
              <a:t>Bo wiemy, że całe stworzenie </a:t>
            </a:r>
            <a:r>
              <a:rPr lang="pl-PL" dirty="0" err="1"/>
              <a:t>współwzdycha</a:t>
            </a:r>
            <a:r>
              <a:rPr lang="pl-PL" dirty="0"/>
              <a:t> i współcierpi w bólach porodowych aż do teraz. </a:t>
            </a:r>
          </a:p>
          <a:p>
            <a:pPr marL="0" indent="0">
              <a:buNone/>
            </a:pPr>
            <a:r>
              <a:rPr lang="pl-PL" dirty="0"/>
              <a:t>A nie tylko ono, ale i my sami, którzy mamy pierwocinę Ducha, i my sami w sobie wzdychamy oczekując usynowienia, odkupienia naszego ciała.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419B45E-644D-00E9-0202-E85F8F2E3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0444" y="1944237"/>
            <a:ext cx="5181600" cy="4548637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#1. Oczekuję, że w przyszłości ma się w nas (nowonarodzonych) objawić chwała Boga.</a:t>
            </a:r>
          </a:p>
          <a:p>
            <a:pPr marL="0" indent="0">
              <a:buNone/>
            </a:pPr>
            <a:r>
              <a:rPr lang="pl-PL" dirty="0"/>
              <a:t>#2. Stworzenie (a więc koty również) z upragnieniem oczekuje objawienia się dzieci Bożych.</a:t>
            </a:r>
          </a:p>
          <a:p>
            <a:pPr marL="0" indent="0">
              <a:buNone/>
            </a:pPr>
            <a:r>
              <a:rPr lang="pl-PL" dirty="0"/>
              <a:t>#3. Bóg poddał stworzenie (koty i świnie też) marności, ale w nadziei, że również ono zostanie wyzwolone z niewoli zepsucia.</a:t>
            </a:r>
          </a:p>
          <a:p>
            <a:pPr marL="0" indent="0">
              <a:buNone/>
            </a:pPr>
            <a:r>
              <a:rPr lang="pl-PL" dirty="0"/>
              <a:t>#4. Bo stworzenie też ma uczestniczyć w wolności i chwale dzieci Bożych.</a:t>
            </a:r>
          </a:p>
          <a:p>
            <a:pPr marL="0" indent="0">
              <a:buNone/>
            </a:pPr>
            <a:r>
              <a:rPr lang="pl-PL" dirty="0"/>
              <a:t>#5. Dziś stworzenie cierpi w bólach (również bólach rodzenia) podobnie jak cierpią ludzie, i jak cierpi Kościół.</a:t>
            </a:r>
          </a:p>
          <a:p>
            <a:pPr marL="0" indent="0">
              <a:buNone/>
            </a:pPr>
            <a:r>
              <a:rPr lang="pl-PL" sz="2000" i="1" dirty="0"/>
              <a:t>Podstawa: </a:t>
            </a:r>
            <a:r>
              <a:rPr lang="pl-PL" sz="2000" i="1" dirty="0" err="1"/>
              <a:t>Rz</a:t>
            </a:r>
            <a:r>
              <a:rPr lang="pl-PL" sz="2000" i="1" dirty="0"/>
              <a:t> 8:18-23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6906813-29D3-FA7C-F4A2-7EE668850E0B}"/>
              </a:ext>
            </a:extLst>
          </p:cNvPr>
          <p:cNvSpPr txBox="1"/>
          <p:nvPr/>
        </p:nvSpPr>
        <p:spPr>
          <a:xfrm rot="405538">
            <a:off x="7287550" y="389558"/>
            <a:ext cx="4823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FF0000"/>
                </a:solidFill>
              </a:rPr>
              <a:t>Wytestuj się!</a:t>
            </a:r>
          </a:p>
          <a:p>
            <a:pPr algn="ctr"/>
            <a:r>
              <a:rPr lang="pl-PL" sz="3200" b="1" dirty="0">
                <a:solidFill>
                  <a:srgbClr val="FF0000"/>
                </a:solidFill>
              </a:rPr>
              <a:t>Znajdź sprzeczność!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02A43F0-58F5-DF88-FCB8-9CE41AEC9D12}"/>
              </a:ext>
            </a:extLst>
          </p:cNvPr>
          <p:cNvSpPr txBox="1"/>
          <p:nvPr/>
        </p:nvSpPr>
        <p:spPr>
          <a:xfrm>
            <a:off x="8248843" y="6001194"/>
            <a:ext cx="37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FF0000"/>
                </a:solidFill>
              </a:rPr>
              <a:t>… albo uwierz!</a:t>
            </a:r>
          </a:p>
        </p:txBody>
      </p:sp>
    </p:spTree>
    <p:extLst>
      <p:ext uri="{BB962C8B-B14F-4D97-AF65-F5344CB8AC3E}">
        <p14:creationId xmlns:p14="http://schemas.microsoft.com/office/powerpoint/2010/main" val="442749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2566FD-53C1-319B-22C2-1A5D3A209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05" y="286920"/>
            <a:ext cx="6840187" cy="62841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3229091-47C2-97F2-EEA1-DB7849C7B0D3}"/>
              </a:ext>
            </a:extLst>
          </p:cNvPr>
          <p:cNvSpPr txBox="1"/>
          <p:nvPr/>
        </p:nvSpPr>
        <p:spPr>
          <a:xfrm>
            <a:off x="7362701" y="286920"/>
            <a:ext cx="458239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W 2014 r. w mediach zawrzało, gdy papież Franciszek, pocieszając chłopca, który stracił ukochanego psa stwierdził, że "niebo otwarte jest dla wszystkich stworzeń bożych". Jednak w tej kwestii Ojciec Św. swoje, a katechizm swoje. Zgodnie z nauką Kościoła zwierzęta posiadają co prawda coś w rodzaju duszy ożywiającej ich ciała, ale jest to śmiertelna "dusza sensytywna", niepodobna do ludzkiej nieśmiertelnej duszy, której dane jest poznawać świat jako dzieło Boże.</a:t>
            </a:r>
          </a:p>
          <a:p>
            <a:endParaRPr lang="pl-PL" sz="1600" dirty="0"/>
          </a:p>
          <a:p>
            <a:r>
              <a:rPr lang="pl-PL" sz="1600" dirty="0"/>
              <a:t>(…)</a:t>
            </a:r>
          </a:p>
          <a:p>
            <a:r>
              <a:rPr lang="pl-PL" sz="1600" dirty="0"/>
              <a:t>Współcześni uczeni zdają się jednak nie mieć wątpliwości, że zwierzęta są świadome. Problem tylko, w jakim zakresie i czy</a:t>
            </a:r>
            <a:r>
              <a:rPr lang="pl-PL" sz="1600" u="sng" dirty="0"/>
              <a:t> dar ten rozdzielony jest po równo między wszystkie gatunki</a:t>
            </a:r>
            <a:r>
              <a:rPr lang="pl-PL" sz="1600" dirty="0"/>
              <a:t>?</a:t>
            </a:r>
          </a:p>
          <a:p>
            <a:endParaRPr lang="pl-PL" sz="1600" dirty="0"/>
          </a:p>
          <a:p>
            <a:r>
              <a:rPr lang="pl-PL" sz="1600" dirty="0"/>
              <a:t>(…)</a:t>
            </a:r>
          </a:p>
          <a:p>
            <a:r>
              <a:rPr lang="pl-PL" sz="1600" dirty="0"/>
              <a:t>Zdaniem neurologa Kevina Nelsona, który koncentruje się na poszukiwaniach źródeł doświadczeń duchowych w mózgu, zwierzęta (i to nie tylko naczelne) doznają czegoś w rodzaju "naturalnych stanów mistycznych".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558950CC-0F6E-5920-51DA-5F4EAD3CAAD4}"/>
              </a:ext>
            </a:extLst>
          </p:cNvPr>
          <p:cNvSpPr txBox="1"/>
          <p:nvPr/>
        </p:nvSpPr>
        <p:spPr>
          <a:xfrm>
            <a:off x="141021" y="6559918"/>
            <a:ext cx="8624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 err="1"/>
              <a:t>https</a:t>
            </a:r>
            <a:r>
              <a:rPr lang="pl-PL" sz="1200" dirty="0"/>
              <a:t>://</a:t>
            </a:r>
            <a:r>
              <a:rPr lang="pl-PL" sz="1200" dirty="0" err="1"/>
              <a:t>facet.onet.pl</a:t>
            </a:r>
            <a:r>
              <a:rPr lang="pl-PL" sz="1200" dirty="0"/>
              <a:t>/strefa-tajemnic/czy-</a:t>
            </a:r>
            <a:r>
              <a:rPr lang="pl-PL" sz="1200" dirty="0" err="1"/>
              <a:t>zwierzeta</a:t>
            </a:r>
            <a:r>
              <a:rPr lang="pl-PL" sz="1200" dirty="0"/>
              <a:t>-maja-dusze/bw5ppyj</a:t>
            </a:r>
          </a:p>
        </p:txBody>
      </p:sp>
    </p:spTree>
    <p:extLst>
      <p:ext uri="{BB962C8B-B14F-4D97-AF65-F5344CB8AC3E}">
        <p14:creationId xmlns:p14="http://schemas.microsoft.com/office/powerpoint/2010/main" val="416732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2566FD-53C1-319B-22C2-1A5D3A209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86" y="3180726"/>
            <a:ext cx="3589009" cy="32972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trzałka w prawo 3">
            <a:extLst>
              <a:ext uri="{FF2B5EF4-FFF2-40B4-BE49-F238E27FC236}">
                <a16:creationId xmlns:a16="http://schemas.microsoft.com/office/drawing/2014/main" id="{27D53E25-4AF1-0719-7829-15D782FD99FF}"/>
              </a:ext>
            </a:extLst>
          </p:cNvPr>
          <p:cNvSpPr/>
          <p:nvPr/>
        </p:nvSpPr>
        <p:spPr>
          <a:xfrm>
            <a:off x="5398441" y="4209355"/>
            <a:ext cx="3581712" cy="1574026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Kościół Katolicki</a:t>
            </a:r>
          </a:p>
        </p:txBody>
      </p:sp>
      <p:sp>
        <p:nvSpPr>
          <p:cNvPr id="5" name="Strzałka w lewo 4">
            <a:extLst>
              <a:ext uri="{FF2B5EF4-FFF2-40B4-BE49-F238E27FC236}">
                <a16:creationId xmlns:a16="http://schemas.microsoft.com/office/drawing/2014/main" id="{8AD685A4-7763-B3D3-4D08-C9D1B8808003}"/>
              </a:ext>
            </a:extLst>
          </p:cNvPr>
          <p:cNvSpPr/>
          <p:nvPr/>
        </p:nvSpPr>
        <p:spPr>
          <a:xfrm>
            <a:off x="8493901" y="4182532"/>
            <a:ext cx="3886055" cy="1525841"/>
          </a:xfrm>
          <a:prstGeom prst="lef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Badania naukowe</a:t>
            </a:r>
          </a:p>
        </p:txBody>
      </p:sp>
      <p:pic>
        <p:nvPicPr>
          <p:cNvPr id="19" name="Grafika 18">
            <a:extLst>
              <a:ext uri="{FF2B5EF4-FFF2-40B4-BE49-F238E27FC236}">
                <a16:creationId xmlns:a16="http://schemas.microsoft.com/office/drawing/2014/main" id="{E5DC98A4-3792-C01D-1C4A-38BBA544D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4362" y="5342312"/>
            <a:ext cx="1440478" cy="1440477"/>
          </a:xfrm>
          <a:prstGeom prst="rect">
            <a:avLst/>
          </a:prstGeom>
        </p:spPr>
      </p:pic>
      <p:sp>
        <p:nvSpPr>
          <p:cNvPr id="20" name="Łuk 19">
            <a:extLst>
              <a:ext uri="{FF2B5EF4-FFF2-40B4-BE49-F238E27FC236}">
                <a16:creationId xmlns:a16="http://schemas.microsoft.com/office/drawing/2014/main" id="{C575943A-BA74-8A0F-77A9-5009CE021AA5}"/>
              </a:ext>
            </a:extLst>
          </p:cNvPr>
          <p:cNvSpPr/>
          <p:nvPr/>
        </p:nvSpPr>
        <p:spPr>
          <a:xfrm rot="10118519" flipV="1">
            <a:off x="8460247" y="5536378"/>
            <a:ext cx="3194478" cy="822597"/>
          </a:xfrm>
          <a:prstGeom prst="arc">
            <a:avLst>
              <a:gd name="adj1" fmla="val 12075567"/>
              <a:gd name="adj2" fmla="val 2023109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900"/>
          </a:p>
        </p:txBody>
      </p:sp>
      <p:sp>
        <p:nvSpPr>
          <p:cNvPr id="21" name="Łuk 20">
            <a:extLst>
              <a:ext uri="{FF2B5EF4-FFF2-40B4-BE49-F238E27FC236}">
                <a16:creationId xmlns:a16="http://schemas.microsoft.com/office/drawing/2014/main" id="{71DDE95E-3E65-4A7F-0C54-305DD05BBB63}"/>
              </a:ext>
            </a:extLst>
          </p:cNvPr>
          <p:cNvSpPr/>
          <p:nvPr/>
        </p:nvSpPr>
        <p:spPr>
          <a:xfrm rot="11508786">
            <a:off x="6203352" y="5703157"/>
            <a:ext cx="2880629" cy="881237"/>
          </a:xfrm>
          <a:prstGeom prst="arc">
            <a:avLst>
              <a:gd name="adj1" fmla="val 367591"/>
              <a:gd name="adj2" fmla="val 8260671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90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F94976C-51A9-F86A-0999-F7287050C6A8}"/>
              </a:ext>
            </a:extLst>
          </p:cNvPr>
          <p:cNvSpPr txBox="1"/>
          <p:nvPr/>
        </p:nvSpPr>
        <p:spPr>
          <a:xfrm>
            <a:off x="676894" y="380010"/>
            <a:ext cx="976643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Czy zwierzęta mają dusze?</a:t>
            </a:r>
          </a:p>
          <a:p>
            <a:r>
              <a:rPr lang="pl-PL" sz="1100" dirty="0"/>
              <a:t>PIOTR CIELEBIAŚ  23 marca 2017, 08:24  </a:t>
            </a:r>
          </a:p>
          <a:p>
            <a:endParaRPr lang="pl-PL" dirty="0"/>
          </a:p>
          <a:p>
            <a:r>
              <a:rPr lang="pl-PL" sz="2400" dirty="0"/>
              <a:t>Według Kościoła Katolickiego nie mają. Najnowsze badania naukowe sugerują jednak, że niektórzy z "braci mniejszych" posiadają świadomość i prawdopodobnie doznają czegoś, co ludzie nazywają "przeżyciami duchowymi” (…)</a:t>
            </a:r>
          </a:p>
        </p:txBody>
      </p:sp>
      <p:sp>
        <p:nvSpPr>
          <p:cNvPr id="13" name="Strzałka w prawo 12">
            <a:extLst>
              <a:ext uri="{FF2B5EF4-FFF2-40B4-BE49-F238E27FC236}">
                <a16:creationId xmlns:a16="http://schemas.microsoft.com/office/drawing/2014/main" id="{D3F8D84A-B74F-D7B9-948E-8D409C69C0BF}"/>
              </a:ext>
            </a:extLst>
          </p:cNvPr>
          <p:cNvSpPr/>
          <p:nvPr/>
        </p:nvSpPr>
        <p:spPr>
          <a:xfrm rot="1857389">
            <a:off x="4146431" y="2862513"/>
            <a:ext cx="2823922" cy="171994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>
                <a:solidFill>
                  <a:srgbClr val="FF0000"/>
                </a:solidFill>
              </a:rPr>
              <a:t>Wojna !</a:t>
            </a:r>
          </a:p>
        </p:txBody>
      </p:sp>
    </p:spTree>
    <p:extLst>
      <p:ext uri="{BB962C8B-B14F-4D97-AF65-F5344CB8AC3E}">
        <p14:creationId xmlns:p14="http://schemas.microsoft.com/office/powerpoint/2010/main" val="9661827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>
            <a:extLst>
              <a:ext uri="{FF2B5EF4-FFF2-40B4-BE49-F238E27FC236}">
                <a16:creationId xmlns:a16="http://schemas.microsoft.com/office/drawing/2014/main" id="{4C874230-61C8-1CF9-6244-A67B1F456348}"/>
              </a:ext>
            </a:extLst>
          </p:cNvPr>
          <p:cNvGrpSpPr/>
          <p:nvPr/>
        </p:nvGrpSpPr>
        <p:grpSpPr>
          <a:xfrm>
            <a:off x="389527" y="882343"/>
            <a:ext cx="5161899" cy="5670516"/>
            <a:chOff x="4059002" y="3075981"/>
            <a:chExt cx="5161899" cy="5670516"/>
          </a:xfrm>
        </p:grpSpPr>
        <p:sp>
          <p:nvSpPr>
            <p:cNvPr id="4" name="Strzałka w prawo 3">
              <a:extLst>
                <a:ext uri="{FF2B5EF4-FFF2-40B4-BE49-F238E27FC236}">
                  <a16:creationId xmlns:a16="http://schemas.microsoft.com/office/drawing/2014/main" id="{27D53E25-4AF1-0719-7829-15D782FD99FF}"/>
                </a:ext>
              </a:extLst>
            </p:cNvPr>
            <p:cNvSpPr/>
            <p:nvPr/>
          </p:nvSpPr>
          <p:spPr>
            <a:xfrm>
              <a:off x="4059002" y="3095813"/>
              <a:ext cx="2648198" cy="1163782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Kościół Katolicki</a:t>
              </a:r>
            </a:p>
          </p:txBody>
        </p:sp>
        <p:sp>
          <p:nvSpPr>
            <p:cNvPr id="5" name="Strzałka w lewo 4">
              <a:extLst>
                <a:ext uri="{FF2B5EF4-FFF2-40B4-BE49-F238E27FC236}">
                  <a16:creationId xmlns:a16="http://schemas.microsoft.com/office/drawing/2014/main" id="{8AD685A4-7763-B3D3-4D08-C9D1B8808003}"/>
                </a:ext>
              </a:extLst>
            </p:cNvPr>
            <p:cNvSpPr/>
            <p:nvPr/>
          </p:nvSpPr>
          <p:spPr>
            <a:xfrm>
              <a:off x="6347682" y="3075981"/>
              <a:ext cx="2873219" cy="1128156"/>
            </a:xfrm>
            <a:prstGeom prst="lef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Badania naukowe</a:t>
              </a:r>
            </a:p>
          </p:txBody>
        </p:sp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E5DC98A4-3792-C01D-1C4A-38BBA544D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75897" y="3946003"/>
              <a:ext cx="1065041" cy="1065041"/>
            </a:xfrm>
            <a:prstGeom prst="rect">
              <a:avLst/>
            </a:prstGeom>
          </p:spPr>
        </p:pic>
        <p:sp>
          <p:nvSpPr>
            <p:cNvPr id="20" name="Łuk 19">
              <a:extLst>
                <a:ext uri="{FF2B5EF4-FFF2-40B4-BE49-F238E27FC236}">
                  <a16:creationId xmlns:a16="http://schemas.microsoft.com/office/drawing/2014/main" id="{C575943A-BA74-8A0F-77A9-5009CE021AA5}"/>
                </a:ext>
              </a:extLst>
            </p:cNvPr>
            <p:cNvSpPr/>
            <p:nvPr/>
          </p:nvSpPr>
          <p:spPr>
            <a:xfrm rot="10118519" flipV="1">
              <a:off x="6684390" y="4087147"/>
              <a:ext cx="2361890" cy="847394"/>
            </a:xfrm>
            <a:prstGeom prst="arc">
              <a:avLst>
                <a:gd name="adj1" fmla="val 12075567"/>
                <a:gd name="adj2" fmla="val 20231093"/>
              </a:avLst>
            </a:prstGeom>
            <a:ln w="1524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900"/>
            </a:p>
          </p:txBody>
        </p:sp>
        <p:sp>
          <p:nvSpPr>
            <p:cNvPr id="21" name="Łuk 20">
              <a:extLst>
                <a:ext uri="{FF2B5EF4-FFF2-40B4-BE49-F238E27FC236}">
                  <a16:creationId xmlns:a16="http://schemas.microsoft.com/office/drawing/2014/main" id="{71DDE95E-3E65-4A7F-0C54-305DD05BBB63}"/>
                </a:ext>
              </a:extLst>
            </p:cNvPr>
            <p:cNvSpPr/>
            <p:nvPr/>
          </p:nvSpPr>
          <p:spPr>
            <a:xfrm rot="11508786">
              <a:off x="4992164" y="4212800"/>
              <a:ext cx="2129841" cy="651557"/>
            </a:xfrm>
            <a:prstGeom prst="arc">
              <a:avLst>
                <a:gd name="adj1" fmla="val 367591"/>
                <a:gd name="adj2" fmla="val 8260671"/>
              </a:avLst>
            </a:prstGeom>
            <a:ln w="1524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900"/>
            </a:p>
          </p:txBody>
        </p:sp>
        <p:sp>
          <p:nvSpPr>
            <p:cNvPr id="17" name="Łuk 16">
              <a:extLst>
                <a:ext uri="{FF2B5EF4-FFF2-40B4-BE49-F238E27FC236}">
                  <a16:creationId xmlns:a16="http://schemas.microsoft.com/office/drawing/2014/main" id="{D264FA9A-DB6F-904F-AC3D-2473C317A189}"/>
                </a:ext>
              </a:extLst>
            </p:cNvPr>
            <p:cNvSpPr/>
            <p:nvPr/>
          </p:nvSpPr>
          <p:spPr>
            <a:xfrm rot="3117788" flipV="1">
              <a:off x="5010230" y="5633336"/>
              <a:ext cx="5378928" cy="847394"/>
            </a:xfrm>
            <a:prstGeom prst="arc">
              <a:avLst>
                <a:gd name="adj1" fmla="val 11574552"/>
                <a:gd name="adj2" fmla="val 21482276"/>
              </a:avLst>
            </a:prstGeom>
            <a:ln w="1524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900"/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B7ED12D4-86D4-930A-9B38-9ED06CB7E297}"/>
              </a:ext>
            </a:extLst>
          </p:cNvPr>
          <p:cNvGrpSpPr/>
          <p:nvPr/>
        </p:nvGrpSpPr>
        <p:grpSpPr>
          <a:xfrm>
            <a:off x="6046287" y="3771883"/>
            <a:ext cx="4636571" cy="2551728"/>
            <a:chOff x="1726256" y="987852"/>
            <a:chExt cx="10226631" cy="5628207"/>
          </a:xfrm>
        </p:grpSpPr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B294CF40-D55B-6268-012D-03442B95F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6256" y="4266957"/>
              <a:ext cx="2349102" cy="2349102"/>
            </a:xfrm>
            <a:prstGeom prst="rect">
              <a:avLst/>
            </a:prstGeom>
          </p:spPr>
        </p:pic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0ABA2C83-F99E-FC6C-F14F-CCEE0A159576}"/>
                </a:ext>
              </a:extLst>
            </p:cNvPr>
            <p:cNvSpPr/>
            <p:nvPr/>
          </p:nvSpPr>
          <p:spPr>
            <a:xfrm>
              <a:off x="5223938" y="2446109"/>
              <a:ext cx="3132400" cy="3132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pl-PL" sz="5400" b="1" dirty="0">
                  <a:solidFill>
                    <a:schemeClr val="accent4">
                      <a:lumMod val="50000"/>
                    </a:schemeClr>
                  </a:solidFill>
                </a:rPr>
                <a:t>Ja</a:t>
              </a:r>
              <a:endParaRPr lang="pl-PL" sz="5400" b="1" baseline="-25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9" name="Łuk 8">
              <a:extLst>
                <a:ext uri="{FF2B5EF4-FFF2-40B4-BE49-F238E27FC236}">
                  <a16:creationId xmlns:a16="http://schemas.microsoft.com/office/drawing/2014/main" id="{3ECAF3AF-2B30-1ABF-C768-FECA07994ED6}"/>
                </a:ext>
              </a:extLst>
            </p:cNvPr>
            <p:cNvSpPr/>
            <p:nvPr/>
          </p:nvSpPr>
          <p:spPr>
            <a:xfrm rot="10118519" flipV="1">
              <a:off x="6331360" y="3077784"/>
              <a:ext cx="5209491" cy="1869050"/>
            </a:xfrm>
            <a:prstGeom prst="arc">
              <a:avLst>
                <a:gd name="adj1" fmla="val 12075567"/>
                <a:gd name="adj2" fmla="val 20231093"/>
              </a:avLst>
            </a:prstGeom>
            <a:ln w="1524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900"/>
            </a:p>
          </p:txBody>
        </p:sp>
        <p:sp>
          <p:nvSpPr>
            <p:cNvPr id="10" name="Łuk 9">
              <a:extLst>
                <a:ext uri="{FF2B5EF4-FFF2-40B4-BE49-F238E27FC236}">
                  <a16:creationId xmlns:a16="http://schemas.microsoft.com/office/drawing/2014/main" id="{B8C3C5EA-1480-0CCC-16A0-62ABC7A52AF3}"/>
                </a:ext>
              </a:extLst>
            </p:cNvPr>
            <p:cNvSpPr/>
            <p:nvPr/>
          </p:nvSpPr>
          <p:spPr>
            <a:xfrm rot="10637531">
              <a:off x="2875101" y="4031241"/>
              <a:ext cx="4697673" cy="1437104"/>
            </a:xfrm>
            <a:prstGeom prst="arc">
              <a:avLst>
                <a:gd name="adj1" fmla="val 367591"/>
                <a:gd name="adj2" fmla="val 8260671"/>
              </a:avLst>
            </a:prstGeom>
            <a:ln w="1524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900"/>
            </a:p>
          </p:txBody>
        </p:sp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4A6BBAE2-1917-0E9F-2847-1A25A8A97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33515" y="987852"/>
              <a:ext cx="2119372" cy="2119372"/>
            </a:xfrm>
            <a:prstGeom prst="rect">
              <a:avLst/>
            </a:prstGeom>
          </p:spPr>
        </p:pic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7D571A4D-EDC5-C59F-222F-8228B083A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84107" y="3023090"/>
              <a:ext cx="2067835" cy="2067835"/>
            </a:xfrm>
            <a:prstGeom prst="rect">
              <a:avLst/>
            </a:prstGeom>
          </p:spPr>
        </p:pic>
      </p:grpSp>
      <p:pic>
        <p:nvPicPr>
          <p:cNvPr id="15" name="Obraz 14">
            <a:extLst>
              <a:ext uri="{FF2B5EF4-FFF2-40B4-BE49-F238E27FC236}">
                <a16:creationId xmlns:a16="http://schemas.microsoft.com/office/drawing/2014/main" id="{797EF504-8F61-7D51-AC2D-4326FC781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392" y="262229"/>
            <a:ext cx="1159277" cy="10650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Strzałka w prawo 15">
            <a:extLst>
              <a:ext uri="{FF2B5EF4-FFF2-40B4-BE49-F238E27FC236}">
                <a16:creationId xmlns:a16="http://schemas.microsoft.com/office/drawing/2014/main" id="{F8BAAB95-294D-7E40-AE11-6C9C11D2B766}"/>
              </a:ext>
            </a:extLst>
          </p:cNvPr>
          <p:cNvSpPr/>
          <p:nvPr/>
        </p:nvSpPr>
        <p:spPr>
          <a:xfrm rot="2430672">
            <a:off x="4609130" y="2592353"/>
            <a:ext cx="2823922" cy="171994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>
                <a:solidFill>
                  <a:srgbClr val="FF0000"/>
                </a:solidFill>
              </a:rPr>
              <a:t>Wojna !</a:t>
            </a:r>
          </a:p>
        </p:txBody>
      </p:sp>
    </p:spTree>
    <p:extLst>
      <p:ext uri="{BB962C8B-B14F-4D97-AF65-F5344CB8AC3E}">
        <p14:creationId xmlns:p14="http://schemas.microsoft.com/office/powerpoint/2010/main" val="3424115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Nie trwajmy w błędzie </a:t>
            </a:r>
            <a:r>
              <a:rPr lang="pl-PL" sz="4000" i="1" dirty="0"/>
              <a:t>rzymskim</a:t>
            </a:r>
            <a:r>
              <a:rPr lang="pl-PL" sz="4000" dirty="0"/>
              <a:t>, …</a:t>
            </a:r>
            <a:br>
              <a:rPr lang="pl-PL" sz="4000" dirty="0"/>
            </a:br>
            <a:r>
              <a:rPr lang="pl-PL" sz="4000" dirty="0"/>
              <a:t>	… że niby zwierzęta nie mają duszy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61" name="Zaokrąglony prostokąt 60">
              <a:extLst>
                <a:ext uri="{FF2B5EF4-FFF2-40B4-BE49-F238E27FC236}">
                  <a16:creationId xmlns:a16="http://schemas.microsoft.com/office/drawing/2014/main" id="{B25DC12F-34CE-C74F-BC4E-6CE047F1995D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8190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19275"/>
          </a:xfrm>
        </p:spPr>
        <p:txBody>
          <a:bodyPr>
            <a:normAutofit/>
          </a:bodyPr>
          <a:lstStyle/>
          <a:p>
            <a:pPr lvl="0"/>
            <a:r>
              <a:rPr lang="pl-PL" sz="4000" dirty="0"/>
              <a:t>Nie trwajmy w błędzie </a:t>
            </a:r>
            <a:r>
              <a:rPr lang="pl-PL" sz="4000" dirty="0" err="1"/>
              <a:t>Onet.pl</a:t>
            </a:r>
            <a:r>
              <a:rPr lang="pl-PL" sz="4000" dirty="0"/>
              <a:t>, ….</a:t>
            </a:r>
            <a:br>
              <a:rPr lang="pl-PL" sz="4000" dirty="0"/>
            </a:br>
            <a:r>
              <a:rPr lang="pl-PL" sz="4000" dirty="0"/>
              <a:t>	… że niby człowiek to tylko jeden z gatunków</a:t>
            </a:r>
            <a:br>
              <a:rPr lang="pl-PL" sz="4000" dirty="0"/>
            </a:br>
            <a:r>
              <a:rPr lang="pl-PL" sz="4000" dirty="0"/>
              <a:t>		… że to lepsze zwierzę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8" name="Zaokrąglony prostokąt 57">
              <a:extLst>
                <a:ext uri="{FF2B5EF4-FFF2-40B4-BE49-F238E27FC236}">
                  <a16:creationId xmlns:a16="http://schemas.microsoft.com/office/drawing/2014/main" id="{EF2EBA99-390A-CE4D-906D-289EE1A74FF6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61" name="Zaokrąglony prostokąt 60">
              <a:extLst>
                <a:ext uri="{FF2B5EF4-FFF2-40B4-BE49-F238E27FC236}">
                  <a16:creationId xmlns:a16="http://schemas.microsoft.com/office/drawing/2014/main" id="{B25DC12F-34CE-C74F-BC4E-6CE047F1995D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5823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3C392A9-1683-9969-46CE-19681B0E3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15" y="302982"/>
            <a:ext cx="5588163" cy="449956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7BCB351-A4E4-6896-DB11-261AC563B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970" y="291482"/>
            <a:ext cx="3886598" cy="622196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BEDE3C3-2434-5016-5BA5-F70CC7F3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" y="4239276"/>
            <a:ext cx="3151415" cy="243910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026" name="Picture 2" descr="Kasandra Al-Jazeera Thanatos czyli Kaśka.">
            <a:extLst>
              <a:ext uri="{FF2B5EF4-FFF2-40B4-BE49-F238E27FC236}">
                <a16:creationId xmlns:a16="http://schemas.microsoft.com/office/drawing/2014/main" id="{9788C639-F103-B0B9-6F89-4C9C82D9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80" y="3771268"/>
            <a:ext cx="3151415" cy="278375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843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2F78F-9038-49F7-C999-1F40E174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Zwierzaki też mają duszę, a człowiek ducha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35EE54-4055-D513-4D44-668A7E746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477829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000" i="0" dirty="0"/>
              <a:t>Hiob mówi do </a:t>
            </a:r>
            <a:r>
              <a:rPr lang="pl-PL" sz="2000" i="0" dirty="0" err="1"/>
              <a:t>Sofara</a:t>
            </a:r>
            <a:r>
              <a:rPr lang="pl-PL" sz="2000" i="0" dirty="0"/>
              <a:t>:</a:t>
            </a:r>
          </a:p>
          <a:p>
            <a:pPr>
              <a:lnSpc>
                <a:spcPct val="110000"/>
              </a:lnSpc>
            </a:pPr>
            <a:endParaRPr lang="pl-PL" sz="2000" dirty="0"/>
          </a:p>
          <a:p>
            <a:pPr>
              <a:lnSpc>
                <a:spcPct val="110000"/>
              </a:lnSpc>
            </a:pPr>
            <a:r>
              <a:rPr lang="pl-PL" sz="2000" dirty="0"/>
              <a:t>Ale zapytaj zwierząt, a one cię pouczą, </a:t>
            </a:r>
          </a:p>
          <a:p>
            <a:pPr>
              <a:lnSpc>
                <a:spcPct val="110000"/>
              </a:lnSpc>
            </a:pPr>
            <a:r>
              <a:rPr lang="pl-PL" sz="2000" dirty="0"/>
              <a:t>	i ptaków nieba, a powiedzą tobie.</a:t>
            </a:r>
          </a:p>
          <a:p>
            <a:pPr>
              <a:lnSpc>
                <a:spcPct val="110000"/>
              </a:lnSpc>
            </a:pPr>
            <a:r>
              <a:rPr lang="pl-PL" sz="2000" dirty="0"/>
              <a:t>Albo rozmawiaj z ziemią, a ona cię nauczy, </a:t>
            </a:r>
          </a:p>
          <a:p>
            <a:pPr>
              <a:lnSpc>
                <a:spcPct val="110000"/>
              </a:lnSpc>
            </a:pPr>
            <a:r>
              <a:rPr lang="pl-PL" sz="2000" dirty="0"/>
              <a:t>	i opowiedzą ci ryby morskie.</a:t>
            </a:r>
          </a:p>
          <a:p>
            <a:pPr>
              <a:lnSpc>
                <a:spcPct val="110000"/>
              </a:lnSpc>
            </a:pPr>
            <a:r>
              <a:rPr lang="pl-PL" sz="2000" dirty="0"/>
              <a:t>Któż spośród nich wszystkich nie wie, </a:t>
            </a:r>
          </a:p>
          <a:p>
            <a:pPr>
              <a:lnSpc>
                <a:spcPct val="110000"/>
              </a:lnSpc>
            </a:pPr>
            <a:r>
              <a:rPr lang="pl-PL" sz="2000" dirty="0"/>
              <a:t>	że ręka PANA to wykonała? </a:t>
            </a:r>
          </a:p>
          <a:p>
            <a:pPr>
              <a:lnSpc>
                <a:spcPct val="110000"/>
              </a:lnSpc>
            </a:pPr>
            <a:r>
              <a:rPr lang="pl-PL" sz="2000" dirty="0"/>
              <a:t>W jego ręku jest </a:t>
            </a:r>
            <a:r>
              <a:rPr lang="pl-PL" sz="2000" b="1" dirty="0"/>
              <a:t>dusza</a:t>
            </a:r>
            <a:r>
              <a:rPr lang="pl-PL" sz="2000" dirty="0"/>
              <a:t> wszelkiej istoty żywej </a:t>
            </a:r>
          </a:p>
          <a:p>
            <a:pPr>
              <a:lnSpc>
                <a:spcPct val="110000"/>
              </a:lnSpc>
            </a:pPr>
            <a:r>
              <a:rPr lang="pl-PL" sz="2000" dirty="0"/>
              <a:t>	i </a:t>
            </a:r>
            <a:r>
              <a:rPr lang="pl-PL" sz="2000" b="1" dirty="0"/>
              <a:t>duch</a:t>
            </a:r>
            <a:r>
              <a:rPr lang="pl-PL" sz="2000" dirty="0"/>
              <a:t> wszelkiego człowieka.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					(Hi 12:7-10 UBG)</a:t>
            </a:r>
          </a:p>
        </p:txBody>
      </p:sp>
    </p:spTree>
    <p:extLst>
      <p:ext uri="{BB962C8B-B14F-4D97-AF65-F5344CB8AC3E}">
        <p14:creationId xmlns:p14="http://schemas.microsoft.com/office/powerpoint/2010/main" val="39946002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Mój model – wersja #1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8" name="Zaokrąglony prostokąt 57">
              <a:extLst>
                <a:ext uri="{FF2B5EF4-FFF2-40B4-BE49-F238E27FC236}">
                  <a16:creationId xmlns:a16="http://schemas.microsoft.com/office/drawing/2014/main" id="{EF2EBA99-390A-CE4D-906D-289EE1A74FF6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61" name="Zaokrąglony prostokąt 60">
              <a:extLst>
                <a:ext uri="{FF2B5EF4-FFF2-40B4-BE49-F238E27FC236}">
                  <a16:creationId xmlns:a16="http://schemas.microsoft.com/office/drawing/2014/main" id="{B25DC12F-34CE-C74F-BC4E-6CE047F1995D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62" name="Zaokrąglony prostokąt 61">
              <a:extLst>
                <a:ext uri="{FF2B5EF4-FFF2-40B4-BE49-F238E27FC236}">
                  <a16:creationId xmlns:a16="http://schemas.microsoft.com/office/drawing/2014/main" id="{51066EDD-07A4-364E-8479-6197FC620218}"/>
                </a:ext>
              </a:extLst>
            </p:cNvPr>
            <p:cNvSpPr/>
            <p:nvPr/>
          </p:nvSpPr>
          <p:spPr>
            <a:xfrm>
              <a:off x="6843849" y="3840926"/>
              <a:ext cx="1867926" cy="712368"/>
            </a:xfrm>
            <a:prstGeom prst="roundRect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877B31"/>
                  </a:solidFill>
                </a:rPr>
                <a:t>duch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00505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E2871FA0-B2B2-0D6B-4E7C-6FBEE04B73E4}"/>
              </a:ext>
            </a:extLst>
          </p:cNvPr>
          <p:cNvSpPr/>
          <p:nvPr/>
        </p:nvSpPr>
        <p:spPr>
          <a:xfrm>
            <a:off x="5387647" y="2001077"/>
            <a:ext cx="2143327" cy="2069960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/>
          </a:p>
        </p:txBody>
      </p:sp>
      <p:sp>
        <p:nvSpPr>
          <p:cNvPr id="5" name="PoleTekstowe 48">
            <a:extLst>
              <a:ext uri="{FF2B5EF4-FFF2-40B4-BE49-F238E27FC236}">
                <a16:creationId xmlns:a16="http://schemas.microsoft.com/office/drawing/2014/main" id="{32CB7E3B-E85A-0D8D-1A97-1F38FD99A49C}"/>
              </a:ext>
            </a:extLst>
          </p:cNvPr>
          <p:cNvSpPr txBox="1"/>
          <p:nvPr/>
        </p:nvSpPr>
        <p:spPr>
          <a:xfrm>
            <a:off x="5712336" y="2218935"/>
            <a:ext cx="1512819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200" dirty="0">
                <a:solidFill>
                  <a:srgbClr val="A9920F"/>
                </a:solidFill>
              </a:rPr>
              <a:t>Bóg</a:t>
            </a:r>
            <a:endParaRPr lang="pl-PL" sz="1400" dirty="0">
              <a:solidFill>
                <a:srgbClr val="A9920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Ale jest na ziemi istota duchowa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E509278-67E1-7247-861C-ECB40ACAD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3446" y="1825625"/>
            <a:ext cx="41536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Obserwacja</a:t>
            </a:r>
          </a:p>
          <a:p>
            <a:r>
              <a:rPr lang="pl-PL" sz="2000" dirty="0"/>
              <a:t>Człowiek stworzony jest na podobieństwo Boga</a:t>
            </a:r>
          </a:p>
          <a:p>
            <a:r>
              <a:rPr lang="pl-PL" sz="2000" dirty="0"/>
              <a:t>Podobieństwo:</a:t>
            </a:r>
          </a:p>
          <a:p>
            <a:pPr lvl="1"/>
            <a:r>
              <a:rPr lang="pl-PL" sz="2000" dirty="0"/>
              <a:t>(…)</a:t>
            </a:r>
          </a:p>
          <a:p>
            <a:pPr lvl="1"/>
            <a:r>
              <a:rPr lang="pl-PL" sz="2000" dirty="0"/>
              <a:t>Istnieje też w świecie duchowym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b="1" dirty="0"/>
              <a:t>Wnioski:</a:t>
            </a:r>
          </a:p>
          <a:p>
            <a:r>
              <a:rPr lang="pl-PL" sz="2000" dirty="0"/>
              <a:t>Człowiek jest istotą duchową umieszczoną w ciele z duszą.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5225390" cy="2851726"/>
            <a:chOff x="721895" y="1753054"/>
            <a:chExt cx="8883162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8" name="Zaokrąglony prostokąt 57">
              <a:extLst>
                <a:ext uri="{FF2B5EF4-FFF2-40B4-BE49-F238E27FC236}">
                  <a16:creationId xmlns:a16="http://schemas.microsoft.com/office/drawing/2014/main" id="{EF2EBA99-390A-CE4D-906D-289EE1A74FF6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61" name="Zaokrąglony prostokąt 60">
              <a:extLst>
                <a:ext uri="{FF2B5EF4-FFF2-40B4-BE49-F238E27FC236}">
                  <a16:creationId xmlns:a16="http://schemas.microsoft.com/office/drawing/2014/main" id="{B25DC12F-34CE-C74F-BC4E-6CE047F1995D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62" name="Zaokrąglony prostokąt 61">
              <a:extLst>
                <a:ext uri="{FF2B5EF4-FFF2-40B4-BE49-F238E27FC236}">
                  <a16:creationId xmlns:a16="http://schemas.microsoft.com/office/drawing/2014/main" id="{51066EDD-07A4-364E-8479-6197FC620218}"/>
                </a:ext>
              </a:extLst>
            </p:cNvPr>
            <p:cNvSpPr/>
            <p:nvPr/>
          </p:nvSpPr>
          <p:spPr>
            <a:xfrm>
              <a:off x="6843849" y="3840926"/>
              <a:ext cx="1867926" cy="712368"/>
            </a:xfrm>
            <a:prstGeom prst="roundRect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877B31"/>
                  </a:solidFill>
                </a:rPr>
                <a:t>duch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456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303A4B4A-98A0-6049-98B6-E7A2DF043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627"/>
            <a:ext cx="10021866" cy="5744311"/>
          </a:xfrm>
        </p:spPr>
        <p:txBody>
          <a:bodyPr/>
          <a:lstStyle/>
          <a:p>
            <a:pPr algn="l"/>
            <a:endParaRPr lang="pl-PL" sz="3200" b="0" dirty="0"/>
          </a:p>
          <a:p>
            <a:pPr algn="l"/>
            <a:endParaRPr lang="pl-PL" sz="3200" b="0" dirty="0"/>
          </a:p>
          <a:p>
            <a:pPr algn="l"/>
            <a:r>
              <a:rPr lang="pl-PL" sz="3200" dirty="0"/>
              <a:t>Teza ’2002:</a:t>
            </a:r>
            <a:endParaRPr lang="pl-PL" i="1" dirty="0"/>
          </a:p>
          <a:p>
            <a:r>
              <a:rPr lang="pl-PL" i="1" dirty="0"/>
              <a:t>Jeżeli czegoś nie da się narysować to może to coś nie istnieje?</a:t>
            </a:r>
          </a:p>
        </p:txBody>
      </p:sp>
    </p:spTree>
    <p:extLst>
      <p:ext uri="{BB962C8B-B14F-4D97-AF65-F5344CB8AC3E}">
        <p14:creationId xmlns:p14="http://schemas.microsoft.com/office/powerpoint/2010/main" val="143141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Granice modelu: ziemia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E509278-67E1-7247-861C-ECB40ACAD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3446" y="1825625"/>
            <a:ext cx="4153689" cy="4351338"/>
          </a:xfrm>
        </p:spPr>
        <p:txBody>
          <a:bodyPr>
            <a:normAutofit/>
          </a:bodyPr>
          <a:lstStyle/>
          <a:p>
            <a:endParaRPr lang="pl-PL" sz="2000" dirty="0"/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935630" y="2860009"/>
            <a:ext cx="6408250" cy="2851726"/>
            <a:chOff x="721895" y="1753054"/>
            <a:chExt cx="10894024" cy="4847933"/>
          </a:xfrm>
        </p:grpSpPr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8" name="Zaokrąglony prostokąt 57">
              <a:extLst>
                <a:ext uri="{FF2B5EF4-FFF2-40B4-BE49-F238E27FC236}">
                  <a16:creationId xmlns:a16="http://schemas.microsoft.com/office/drawing/2014/main" id="{EF2EBA99-390A-CE4D-906D-289EE1A74FF6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61" name="Zaokrąglony prostokąt 60">
              <a:extLst>
                <a:ext uri="{FF2B5EF4-FFF2-40B4-BE49-F238E27FC236}">
                  <a16:creationId xmlns:a16="http://schemas.microsoft.com/office/drawing/2014/main" id="{B25DC12F-34CE-C74F-BC4E-6CE047F1995D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62" name="Zaokrąglony prostokąt 61">
              <a:extLst>
                <a:ext uri="{FF2B5EF4-FFF2-40B4-BE49-F238E27FC236}">
                  <a16:creationId xmlns:a16="http://schemas.microsoft.com/office/drawing/2014/main" id="{51066EDD-07A4-364E-8479-6197FC620218}"/>
                </a:ext>
              </a:extLst>
            </p:cNvPr>
            <p:cNvSpPr/>
            <p:nvPr/>
          </p:nvSpPr>
          <p:spPr>
            <a:xfrm>
              <a:off x="6843849" y="3840926"/>
              <a:ext cx="1867926" cy="712368"/>
            </a:xfrm>
            <a:prstGeom prst="roundRect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877B31"/>
                  </a:solidFill>
                </a:rPr>
                <a:t>duch</a:t>
              </a:r>
            </a:p>
          </p:txBody>
        </p:sp>
        <p:grpSp>
          <p:nvGrpSpPr>
            <p:cNvPr id="63" name="Grupa 62">
              <a:extLst>
                <a:ext uri="{FF2B5EF4-FFF2-40B4-BE49-F238E27FC236}">
                  <a16:creationId xmlns:a16="http://schemas.microsoft.com/office/drawing/2014/main" id="{38DA41CA-676C-1F4A-BD05-5DACB619AA9A}"/>
                </a:ext>
              </a:extLst>
            </p:cNvPr>
            <p:cNvGrpSpPr/>
            <p:nvPr/>
          </p:nvGrpSpPr>
          <p:grpSpPr>
            <a:xfrm>
              <a:off x="9847056" y="4756166"/>
              <a:ext cx="1295540" cy="1295540"/>
              <a:chOff x="8564496" y="4825083"/>
              <a:chExt cx="840585" cy="840585"/>
            </a:xfrm>
          </p:grpSpPr>
          <p:sp>
            <p:nvSpPr>
              <p:cNvPr id="66" name="Owal 65">
                <a:extLst>
                  <a:ext uri="{FF2B5EF4-FFF2-40B4-BE49-F238E27FC236}">
                    <a16:creationId xmlns:a16="http://schemas.microsoft.com/office/drawing/2014/main" id="{7661BE79-9D50-0443-8878-7D659AA58ADA}"/>
                  </a:ext>
                </a:extLst>
              </p:cNvPr>
              <p:cNvSpPr/>
              <p:nvPr/>
            </p:nvSpPr>
            <p:spPr>
              <a:xfrm>
                <a:off x="8564496" y="4825083"/>
                <a:ext cx="840585" cy="840585"/>
              </a:xfrm>
              <a:prstGeom prst="ellipse">
                <a:avLst/>
              </a:prstGeom>
              <a:solidFill>
                <a:srgbClr val="F8F9BC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050" dirty="0"/>
              </a:p>
            </p:txBody>
          </p:sp>
          <p:sp>
            <p:nvSpPr>
              <p:cNvPr id="67" name="PoleTekstowe 36">
                <a:extLst>
                  <a:ext uri="{FF2B5EF4-FFF2-40B4-BE49-F238E27FC236}">
                    <a16:creationId xmlns:a16="http://schemas.microsoft.com/office/drawing/2014/main" id="{E0E07946-74BE-FF4D-84C5-DA6A3D23A2FB}"/>
                  </a:ext>
                </a:extLst>
              </p:cNvPr>
              <p:cNvSpPr txBox="1"/>
              <p:nvPr/>
            </p:nvSpPr>
            <p:spPr>
              <a:xfrm>
                <a:off x="8688134" y="4913552"/>
                <a:ext cx="593308" cy="31892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400" dirty="0">
                    <a:solidFill>
                      <a:srgbClr val="A9920F"/>
                    </a:solidFill>
                  </a:rPr>
                  <a:t>duch</a:t>
                </a:r>
              </a:p>
            </p:txBody>
          </p:sp>
        </p:grpSp>
        <p:sp>
          <p:nvSpPr>
            <p:cNvPr id="64" name="PoleTekstowe 54">
              <a:extLst>
                <a:ext uri="{FF2B5EF4-FFF2-40B4-BE49-F238E27FC236}">
                  <a16:creationId xmlns:a16="http://schemas.microsoft.com/office/drawing/2014/main" id="{0CCC1892-9CFC-A749-9D30-7F2F9BF7B40A}"/>
                </a:ext>
              </a:extLst>
            </p:cNvPr>
            <p:cNvSpPr txBox="1"/>
            <p:nvPr/>
          </p:nvSpPr>
          <p:spPr>
            <a:xfrm>
              <a:off x="9367562" y="4260069"/>
              <a:ext cx="2248357" cy="64681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Duchy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36417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888A93-5560-324D-9D62-1A84A917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Moja kosmologia ’2015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4708C8-31F6-C044-9B1C-52A24CEFD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416" y="1690688"/>
            <a:ext cx="6711517" cy="499021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17650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Poszerzenie modelu: niebo i ziemia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E509278-67E1-7247-861C-ECB40ACAD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3446" y="1825625"/>
            <a:ext cx="4153689" cy="4351338"/>
          </a:xfrm>
        </p:spPr>
        <p:txBody>
          <a:bodyPr>
            <a:normAutofit/>
          </a:bodyPr>
          <a:lstStyle/>
          <a:p>
            <a:r>
              <a:rPr lang="pl-PL" sz="2000" dirty="0"/>
              <a:t>Może nie niebo a nieba?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637271" y="2291191"/>
            <a:ext cx="6706609" cy="3514909"/>
            <a:chOff x="214685" y="786063"/>
            <a:chExt cx="11401234" cy="5975344"/>
          </a:xfrm>
        </p:grpSpPr>
        <p:sp>
          <p:nvSpPr>
            <p:cNvPr id="49" name="Zaokrąglony prostokąt 48">
              <a:extLst>
                <a:ext uri="{FF2B5EF4-FFF2-40B4-BE49-F238E27FC236}">
                  <a16:creationId xmlns:a16="http://schemas.microsoft.com/office/drawing/2014/main" id="{A4707070-3CC1-6C45-B334-B3A24CB1F77C}"/>
                </a:ext>
              </a:extLst>
            </p:cNvPr>
            <p:cNvSpPr/>
            <p:nvPr/>
          </p:nvSpPr>
          <p:spPr>
            <a:xfrm>
              <a:off x="214685" y="786063"/>
              <a:ext cx="11199404" cy="597534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Niebo</a:t>
              </a:r>
              <a:endParaRPr lang="pl-PL" sz="3600" dirty="0">
                <a:solidFill>
                  <a:srgbClr val="A9920F"/>
                </a:solidFill>
              </a:endParaRPr>
            </a:p>
          </p:txBody>
        </p:sp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8" name="Zaokrąglony prostokąt 57">
              <a:extLst>
                <a:ext uri="{FF2B5EF4-FFF2-40B4-BE49-F238E27FC236}">
                  <a16:creationId xmlns:a16="http://schemas.microsoft.com/office/drawing/2014/main" id="{EF2EBA99-390A-CE4D-906D-289EE1A74FF6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61" name="Zaokrąglony prostokąt 60">
              <a:extLst>
                <a:ext uri="{FF2B5EF4-FFF2-40B4-BE49-F238E27FC236}">
                  <a16:creationId xmlns:a16="http://schemas.microsoft.com/office/drawing/2014/main" id="{B25DC12F-34CE-C74F-BC4E-6CE047F1995D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62" name="Zaokrąglony prostokąt 61">
              <a:extLst>
                <a:ext uri="{FF2B5EF4-FFF2-40B4-BE49-F238E27FC236}">
                  <a16:creationId xmlns:a16="http://schemas.microsoft.com/office/drawing/2014/main" id="{51066EDD-07A4-364E-8479-6197FC620218}"/>
                </a:ext>
              </a:extLst>
            </p:cNvPr>
            <p:cNvSpPr/>
            <p:nvPr/>
          </p:nvSpPr>
          <p:spPr>
            <a:xfrm>
              <a:off x="6843849" y="3840926"/>
              <a:ext cx="1867926" cy="712368"/>
            </a:xfrm>
            <a:prstGeom prst="roundRect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877B31"/>
                  </a:solidFill>
                </a:rPr>
                <a:t>duch</a:t>
              </a:r>
            </a:p>
          </p:txBody>
        </p:sp>
        <p:grpSp>
          <p:nvGrpSpPr>
            <p:cNvPr id="63" name="Grupa 62">
              <a:extLst>
                <a:ext uri="{FF2B5EF4-FFF2-40B4-BE49-F238E27FC236}">
                  <a16:creationId xmlns:a16="http://schemas.microsoft.com/office/drawing/2014/main" id="{38DA41CA-676C-1F4A-BD05-5DACB619AA9A}"/>
                </a:ext>
              </a:extLst>
            </p:cNvPr>
            <p:cNvGrpSpPr/>
            <p:nvPr/>
          </p:nvGrpSpPr>
          <p:grpSpPr>
            <a:xfrm>
              <a:off x="9847056" y="4756166"/>
              <a:ext cx="1295540" cy="1295540"/>
              <a:chOff x="8564496" y="4825083"/>
              <a:chExt cx="840585" cy="840585"/>
            </a:xfrm>
          </p:grpSpPr>
          <p:sp>
            <p:nvSpPr>
              <p:cNvPr id="66" name="Owal 65">
                <a:extLst>
                  <a:ext uri="{FF2B5EF4-FFF2-40B4-BE49-F238E27FC236}">
                    <a16:creationId xmlns:a16="http://schemas.microsoft.com/office/drawing/2014/main" id="{7661BE79-9D50-0443-8878-7D659AA58ADA}"/>
                  </a:ext>
                </a:extLst>
              </p:cNvPr>
              <p:cNvSpPr/>
              <p:nvPr/>
            </p:nvSpPr>
            <p:spPr>
              <a:xfrm>
                <a:off x="8564496" y="4825083"/>
                <a:ext cx="840585" cy="840585"/>
              </a:xfrm>
              <a:prstGeom prst="ellipse">
                <a:avLst/>
              </a:prstGeom>
              <a:solidFill>
                <a:srgbClr val="F8F9BC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050" dirty="0"/>
              </a:p>
            </p:txBody>
          </p:sp>
          <p:sp>
            <p:nvSpPr>
              <p:cNvPr id="67" name="PoleTekstowe 36">
                <a:extLst>
                  <a:ext uri="{FF2B5EF4-FFF2-40B4-BE49-F238E27FC236}">
                    <a16:creationId xmlns:a16="http://schemas.microsoft.com/office/drawing/2014/main" id="{E0E07946-74BE-FF4D-84C5-DA6A3D23A2FB}"/>
                  </a:ext>
                </a:extLst>
              </p:cNvPr>
              <p:cNvSpPr txBox="1"/>
              <p:nvPr/>
            </p:nvSpPr>
            <p:spPr>
              <a:xfrm>
                <a:off x="8688134" y="4913552"/>
                <a:ext cx="593308" cy="31892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400" dirty="0">
                    <a:solidFill>
                      <a:srgbClr val="A9920F"/>
                    </a:solidFill>
                  </a:rPr>
                  <a:t>duch</a:t>
                </a:r>
              </a:p>
            </p:txBody>
          </p:sp>
        </p:grpSp>
        <p:sp>
          <p:nvSpPr>
            <p:cNvPr id="64" name="PoleTekstowe 54">
              <a:extLst>
                <a:ext uri="{FF2B5EF4-FFF2-40B4-BE49-F238E27FC236}">
                  <a16:creationId xmlns:a16="http://schemas.microsoft.com/office/drawing/2014/main" id="{0CCC1892-9CFC-A749-9D30-7F2F9BF7B40A}"/>
                </a:ext>
              </a:extLst>
            </p:cNvPr>
            <p:cNvSpPr txBox="1"/>
            <p:nvPr/>
          </p:nvSpPr>
          <p:spPr>
            <a:xfrm>
              <a:off x="9367562" y="4260069"/>
              <a:ext cx="2248357" cy="64681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Duchy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6095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sz="4000" dirty="0"/>
              <a:t>Poszerzenie modelu: niebo i ziemia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E509278-67E1-7247-861C-ECB40ACAD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0321" y="1825625"/>
            <a:ext cx="41536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Dogmatyka:</a:t>
            </a:r>
          </a:p>
          <a:p>
            <a:r>
              <a:rPr lang="pl-PL" sz="2000" dirty="0"/>
              <a:t>Bóg jest duchem (J4)</a:t>
            </a:r>
          </a:p>
          <a:p>
            <a:r>
              <a:rPr lang="pl-PL" sz="2000" dirty="0"/>
              <a:t>Bóg stworzył niebo i ziemię.</a:t>
            </a:r>
            <a:br>
              <a:rPr lang="pl-PL" sz="2000" dirty="0"/>
            </a:br>
            <a:r>
              <a:rPr lang="pl-PL" sz="2000" dirty="0"/>
              <a:t>(dlatego wystaje poza Niebo)</a:t>
            </a:r>
          </a:p>
          <a:p>
            <a:r>
              <a:rPr lang="pl-PL" sz="2000" dirty="0"/>
              <a:t>Człowiek jest istotą duchową</a:t>
            </a:r>
          </a:p>
          <a:p>
            <a:r>
              <a:rPr lang="pl-PL" sz="2000" dirty="0"/>
              <a:t>Duch Boga jest </a:t>
            </a:r>
          </a:p>
          <a:p>
            <a:pPr lvl="1"/>
            <a:r>
              <a:rPr lang="pl-PL" sz="2000" dirty="0"/>
              <a:t>W Bogu</a:t>
            </a:r>
          </a:p>
          <a:p>
            <a:pPr lvl="1"/>
            <a:r>
              <a:rPr lang="pl-PL" sz="2000" dirty="0"/>
              <a:t>Na świecie (czasami)</a:t>
            </a:r>
          </a:p>
          <a:p>
            <a:pPr lvl="1"/>
            <a:r>
              <a:rPr lang="pl-PL" sz="2000" dirty="0"/>
              <a:t>W człowieku (niektórych)</a:t>
            </a:r>
          </a:p>
          <a:p>
            <a:r>
              <a:rPr lang="pl-PL" sz="2000" dirty="0"/>
              <a:t>Ale są też duchy nie mające miejsca na ziemi.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9C0AC456-767E-7C46-9BFC-B4FFCC673D9A}"/>
              </a:ext>
            </a:extLst>
          </p:cNvPr>
          <p:cNvGrpSpPr/>
          <p:nvPr/>
        </p:nvGrpSpPr>
        <p:grpSpPr>
          <a:xfrm>
            <a:off x="637271" y="2001077"/>
            <a:ext cx="6893703" cy="3805022"/>
            <a:chOff x="214685" y="292870"/>
            <a:chExt cx="11719294" cy="6468537"/>
          </a:xfrm>
        </p:grpSpPr>
        <p:sp>
          <p:nvSpPr>
            <p:cNvPr id="49" name="Zaokrąglony prostokąt 48">
              <a:extLst>
                <a:ext uri="{FF2B5EF4-FFF2-40B4-BE49-F238E27FC236}">
                  <a16:creationId xmlns:a16="http://schemas.microsoft.com/office/drawing/2014/main" id="{A4707070-3CC1-6C45-B334-B3A24CB1F77C}"/>
                </a:ext>
              </a:extLst>
            </p:cNvPr>
            <p:cNvSpPr/>
            <p:nvPr/>
          </p:nvSpPr>
          <p:spPr>
            <a:xfrm>
              <a:off x="214685" y="786063"/>
              <a:ext cx="11199404" cy="597534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Niebo</a:t>
              </a:r>
              <a:endParaRPr lang="pl-PL" sz="3600" dirty="0">
                <a:solidFill>
                  <a:srgbClr val="A9920F"/>
                </a:solidFill>
              </a:endParaRPr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id="{F3305178-C4B4-D541-BF68-9A7C66A363BC}"/>
                </a:ext>
              </a:extLst>
            </p:cNvPr>
            <p:cNvSpPr/>
            <p:nvPr/>
          </p:nvSpPr>
          <p:spPr>
            <a:xfrm>
              <a:off x="8290323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050" dirty="0"/>
            </a:p>
          </p:txBody>
        </p:sp>
        <p:sp>
          <p:nvSpPr>
            <p:cNvPr id="51" name="PoleTekstowe 48">
              <a:extLst>
                <a:ext uri="{FF2B5EF4-FFF2-40B4-BE49-F238E27FC236}">
                  <a16:creationId xmlns:a16="http://schemas.microsoft.com/office/drawing/2014/main" id="{C71E08DC-FDD8-0343-BCF6-D15965707A3F}"/>
                </a:ext>
              </a:extLst>
            </p:cNvPr>
            <p:cNvSpPr txBox="1"/>
            <p:nvPr/>
          </p:nvSpPr>
          <p:spPr>
            <a:xfrm>
              <a:off x="8842295" y="663228"/>
              <a:ext cx="2571792" cy="96074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200" dirty="0">
                  <a:solidFill>
                    <a:srgbClr val="A9920F"/>
                  </a:solidFill>
                </a:rPr>
                <a:t>Bóg</a:t>
              </a:r>
              <a:endParaRPr lang="pl-PL" sz="1400" dirty="0">
                <a:solidFill>
                  <a:srgbClr val="A9920F"/>
                </a:solidFill>
              </a:endParaRPr>
            </a:p>
          </p:txBody>
        </p:sp>
        <p:sp>
          <p:nvSpPr>
            <p:cNvPr id="52" name="Zaokrąglony prostokąt 51">
              <a:extLst>
                <a:ext uri="{FF2B5EF4-FFF2-40B4-BE49-F238E27FC236}">
                  <a16:creationId xmlns:a16="http://schemas.microsoft.com/office/drawing/2014/main" id="{2ECACEC1-A61F-A64C-AFFD-7E4CF8B91B13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53" name="Owal 29">
              <a:extLst>
                <a:ext uri="{FF2B5EF4-FFF2-40B4-BE49-F238E27FC236}">
                  <a16:creationId xmlns:a16="http://schemas.microsoft.com/office/drawing/2014/main" id="{C44EAA2C-C576-0543-B819-931CDB911A0A}"/>
                </a:ext>
              </a:extLst>
            </p:cNvPr>
            <p:cNvSpPr/>
            <p:nvPr/>
          </p:nvSpPr>
          <p:spPr>
            <a:xfrm>
              <a:off x="8398454" y="2229117"/>
              <a:ext cx="1968036" cy="1968036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sz="1400" dirty="0">
                  <a:solidFill>
                    <a:srgbClr val="877B31"/>
                  </a:solidFill>
                </a:rPr>
                <a:t>Duch Święty</a:t>
              </a:r>
            </a:p>
          </p:txBody>
        </p:sp>
        <p:sp>
          <p:nvSpPr>
            <p:cNvPr id="54" name="Zaokrąglony prostokąt 41">
              <a:extLst>
                <a:ext uri="{FF2B5EF4-FFF2-40B4-BE49-F238E27FC236}">
                  <a16:creationId xmlns:a16="http://schemas.microsoft.com/office/drawing/2014/main" id="{E31A530B-46CE-5443-B18E-B29B93AAB25E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5" name="Zaokrąglony prostokąt 54">
              <a:extLst>
                <a:ext uri="{FF2B5EF4-FFF2-40B4-BE49-F238E27FC236}">
                  <a16:creationId xmlns:a16="http://schemas.microsoft.com/office/drawing/2014/main" id="{80809954-0F7B-2C46-AF30-1C0FFB4F91DC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6" name="Zaokrąglony prostokąt 41">
              <a:extLst>
                <a:ext uri="{FF2B5EF4-FFF2-40B4-BE49-F238E27FC236}">
                  <a16:creationId xmlns:a16="http://schemas.microsoft.com/office/drawing/2014/main" id="{7298FA2F-D238-F04C-94C5-C9E9C5EE57FD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7" name="Zaokrąglony prostokąt 56">
              <a:extLst>
                <a:ext uri="{FF2B5EF4-FFF2-40B4-BE49-F238E27FC236}">
                  <a16:creationId xmlns:a16="http://schemas.microsoft.com/office/drawing/2014/main" id="{5F7EBBF4-B8A3-3B48-9938-3F5ABD45FE55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58" name="Zaokrąglony prostokąt 57">
              <a:extLst>
                <a:ext uri="{FF2B5EF4-FFF2-40B4-BE49-F238E27FC236}">
                  <a16:creationId xmlns:a16="http://schemas.microsoft.com/office/drawing/2014/main" id="{EF2EBA99-390A-CE4D-906D-289EE1A74FF6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59" name="Zaokrąglony prostokąt 41">
              <a:extLst>
                <a:ext uri="{FF2B5EF4-FFF2-40B4-BE49-F238E27FC236}">
                  <a16:creationId xmlns:a16="http://schemas.microsoft.com/office/drawing/2014/main" id="{41881761-C63E-8241-8D53-3D6D5E32C5AA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0" name="Zaokrąglony prostokąt 59">
              <a:extLst>
                <a:ext uri="{FF2B5EF4-FFF2-40B4-BE49-F238E27FC236}">
                  <a16:creationId xmlns:a16="http://schemas.microsoft.com/office/drawing/2014/main" id="{89288025-20F3-8D40-B9AE-6EDBFE1911C1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61" name="Zaokrąglony prostokąt 60">
              <a:extLst>
                <a:ext uri="{FF2B5EF4-FFF2-40B4-BE49-F238E27FC236}">
                  <a16:creationId xmlns:a16="http://schemas.microsoft.com/office/drawing/2014/main" id="{B25DC12F-34CE-C74F-BC4E-6CE047F1995D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62" name="Zaokrąglony prostokąt 61">
              <a:extLst>
                <a:ext uri="{FF2B5EF4-FFF2-40B4-BE49-F238E27FC236}">
                  <a16:creationId xmlns:a16="http://schemas.microsoft.com/office/drawing/2014/main" id="{51066EDD-07A4-364E-8479-6197FC620218}"/>
                </a:ext>
              </a:extLst>
            </p:cNvPr>
            <p:cNvSpPr/>
            <p:nvPr/>
          </p:nvSpPr>
          <p:spPr>
            <a:xfrm>
              <a:off x="6843849" y="3840926"/>
              <a:ext cx="1867926" cy="712368"/>
            </a:xfrm>
            <a:prstGeom prst="roundRect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400" dirty="0">
                  <a:solidFill>
                    <a:srgbClr val="877B31"/>
                  </a:solidFill>
                </a:rPr>
                <a:t>duch</a:t>
              </a:r>
            </a:p>
          </p:txBody>
        </p:sp>
        <p:grpSp>
          <p:nvGrpSpPr>
            <p:cNvPr id="63" name="Grupa 62">
              <a:extLst>
                <a:ext uri="{FF2B5EF4-FFF2-40B4-BE49-F238E27FC236}">
                  <a16:creationId xmlns:a16="http://schemas.microsoft.com/office/drawing/2014/main" id="{38DA41CA-676C-1F4A-BD05-5DACB619AA9A}"/>
                </a:ext>
              </a:extLst>
            </p:cNvPr>
            <p:cNvGrpSpPr/>
            <p:nvPr/>
          </p:nvGrpSpPr>
          <p:grpSpPr>
            <a:xfrm>
              <a:off x="9847056" y="4756166"/>
              <a:ext cx="1295540" cy="1295540"/>
              <a:chOff x="8564496" y="4825083"/>
              <a:chExt cx="840585" cy="840585"/>
            </a:xfrm>
          </p:grpSpPr>
          <p:sp>
            <p:nvSpPr>
              <p:cNvPr id="66" name="Owal 65">
                <a:extLst>
                  <a:ext uri="{FF2B5EF4-FFF2-40B4-BE49-F238E27FC236}">
                    <a16:creationId xmlns:a16="http://schemas.microsoft.com/office/drawing/2014/main" id="{7661BE79-9D50-0443-8878-7D659AA58ADA}"/>
                  </a:ext>
                </a:extLst>
              </p:cNvPr>
              <p:cNvSpPr/>
              <p:nvPr/>
            </p:nvSpPr>
            <p:spPr>
              <a:xfrm>
                <a:off x="8564496" y="4825083"/>
                <a:ext cx="840585" cy="840585"/>
              </a:xfrm>
              <a:prstGeom prst="ellipse">
                <a:avLst/>
              </a:prstGeom>
              <a:solidFill>
                <a:srgbClr val="F8F9BC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050" dirty="0"/>
              </a:p>
            </p:txBody>
          </p:sp>
          <p:sp>
            <p:nvSpPr>
              <p:cNvPr id="67" name="PoleTekstowe 36">
                <a:extLst>
                  <a:ext uri="{FF2B5EF4-FFF2-40B4-BE49-F238E27FC236}">
                    <a16:creationId xmlns:a16="http://schemas.microsoft.com/office/drawing/2014/main" id="{E0E07946-74BE-FF4D-84C5-DA6A3D23A2FB}"/>
                  </a:ext>
                </a:extLst>
              </p:cNvPr>
              <p:cNvSpPr txBox="1"/>
              <p:nvPr/>
            </p:nvSpPr>
            <p:spPr>
              <a:xfrm>
                <a:off x="8688134" y="4913552"/>
                <a:ext cx="593308" cy="31892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400" dirty="0">
                    <a:solidFill>
                      <a:srgbClr val="A9920F"/>
                    </a:solidFill>
                  </a:rPr>
                  <a:t>Duch</a:t>
                </a:r>
              </a:p>
            </p:txBody>
          </p:sp>
        </p:grpSp>
        <p:sp>
          <p:nvSpPr>
            <p:cNvPr id="64" name="PoleTekstowe 54">
              <a:extLst>
                <a:ext uri="{FF2B5EF4-FFF2-40B4-BE49-F238E27FC236}">
                  <a16:creationId xmlns:a16="http://schemas.microsoft.com/office/drawing/2014/main" id="{0CCC1892-9CFC-A749-9D30-7F2F9BF7B40A}"/>
                </a:ext>
              </a:extLst>
            </p:cNvPr>
            <p:cNvSpPr txBox="1"/>
            <p:nvPr/>
          </p:nvSpPr>
          <p:spPr>
            <a:xfrm>
              <a:off x="9367562" y="4260069"/>
              <a:ext cx="2248357" cy="64681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Duchy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0951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887660E9-2A30-2C48-B6D0-65D7EAC2B4D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0" name="Zaokrąglony prostokąt 39">
              <a:extLst>
                <a:ext uri="{FF2B5EF4-FFF2-40B4-BE49-F238E27FC236}">
                  <a16:creationId xmlns:a16="http://schemas.microsoft.com/office/drawing/2014/main" id="{5988DBD6-9804-3246-A9E1-EF5A08E87B0B}"/>
                </a:ext>
              </a:extLst>
            </p:cNvPr>
            <p:cNvSpPr/>
            <p:nvPr/>
          </p:nvSpPr>
          <p:spPr>
            <a:xfrm>
              <a:off x="214685" y="786063"/>
              <a:ext cx="11199404" cy="597534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3200" dirty="0">
                  <a:solidFill>
                    <a:srgbClr val="A9920F"/>
                  </a:solidFill>
                </a:rPr>
                <a:t>Niebo</a:t>
              </a:r>
              <a:endParaRPr lang="pl-PL" sz="4000" dirty="0">
                <a:solidFill>
                  <a:srgbClr val="A9920F"/>
                </a:solidFill>
              </a:endParaRPr>
            </a:p>
          </p:txBody>
        </p:sp>
        <p:sp>
          <p:nvSpPr>
            <p:cNvPr id="56" name="Owal 55">
              <a:extLst>
                <a:ext uri="{FF2B5EF4-FFF2-40B4-BE49-F238E27FC236}">
                  <a16:creationId xmlns:a16="http://schemas.microsoft.com/office/drawing/2014/main" id="{2E904EDE-FE09-4A4D-9313-FCC5E6753690}"/>
                </a:ext>
              </a:extLst>
            </p:cNvPr>
            <p:cNvSpPr/>
            <p:nvPr/>
          </p:nvSpPr>
          <p:spPr>
            <a:xfrm>
              <a:off x="8290323" y="292870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noFill/>
            </a:ln>
            <a:effectLst>
              <a:glow>
                <a:srgbClr val="FFFFF2">
                  <a:alpha val="40000"/>
                </a:srgbClr>
              </a:glow>
              <a:outerShdw blurRad="127000" dist="254000" dir="18900000" algn="bl" rotWithShape="0">
                <a:srgbClr val="FFFFF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57" name="PoleTekstowe 48">
              <a:extLst>
                <a:ext uri="{FF2B5EF4-FFF2-40B4-BE49-F238E27FC236}">
                  <a16:creationId xmlns:a16="http://schemas.microsoft.com/office/drawing/2014/main" id="{596576FD-1574-D143-824F-60A6A85BC912}"/>
                </a:ext>
              </a:extLst>
            </p:cNvPr>
            <p:cNvSpPr txBox="1"/>
            <p:nvPr/>
          </p:nvSpPr>
          <p:spPr>
            <a:xfrm>
              <a:off x="8842295" y="663227"/>
              <a:ext cx="2571793" cy="80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3600" dirty="0">
                  <a:solidFill>
                    <a:srgbClr val="A9920F"/>
                  </a:solidFill>
                </a:rPr>
                <a:t>Bóg</a:t>
              </a:r>
              <a:endParaRPr lang="pl-PL" sz="1600" dirty="0">
                <a:solidFill>
                  <a:srgbClr val="A9920F"/>
                </a:solidFill>
              </a:endParaRPr>
            </a:p>
          </p:txBody>
        </p:sp>
        <p:sp>
          <p:nvSpPr>
            <p:cNvPr id="15" name="Zaokrąglony prostokąt 14">
              <a:extLst>
                <a:ext uri="{FF2B5EF4-FFF2-40B4-BE49-F238E27FC236}">
                  <a16:creationId xmlns:a16="http://schemas.microsoft.com/office/drawing/2014/main" id="{4B7F8F88-A73C-5E44-B3B5-77589ACC11D0}"/>
                </a:ext>
              </a:extLst>
            </p:cNvPr>
            <p:cNvSpPr/>
            <p:nvPr/>
          </p:nvSpPr>
          <p:spPr>
            <a:xfrm>
              <a:off x="721895" y="1753054"/>
              <a:ext cx="8883162" cy="4847933"/>
            </a:xfrm>
            <a:prstGeom prst="roundRect">
              <a:avLst>
                <a:gd name="adj" fmla="val 7703"/>
              </a:avLst>
            </a:prstGeom>
            <a:solidFill>
              <a:srgbClr val="FFFFF2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3200" dirty="0">
                  <a:solidFill>
                    <a:srgbClr val="A9920F"/>
                  </a:solidFill>
                </a:rPr>
                <a:t>Ziemia</a:t>
              </a:r>
            </a:p>
          </p:txBody>
        </p:sp>
        <p:sp>
          <p:nvSpPr>
            <p:cNvPr id="62" name="Owal 29">
              <a:extLst>
                <a:ext uri="{FF2B5EF4-FFF2-40B4-BE49-F238E27FC236}">
                  <a16:creationId xmlns:a16="http://schemas.microsoft.com/office/drawing/2014/main" id="{65D09220-71B8-9240-A852-E3890A3E86F0}"/>
                </a:ext>
              </a:extLst>
            </p:cNvPr>
            <p:cNvSpPr/>
            <p:nvPr/>
          </p:nvSpPr>
          <p:spPr>
            <a:xfrm>
              <a:off x="8398454" y="2229117"/>
              <a:ext cx="1968036" cy="1968036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dirty="0">
                  <a:solidFill>
                    <a:srgbClr val="877B31"/>
                  </a:solidFill>
                </a:rPr>
                <a:t>Duch Święty</a:t>
              </a:r>
            </a:p>
          </p:txBody>
        </p:sp>
        <p:sp>
          <p:nvSpPr>
            <p:cNvPr id="16" name="Zaokrąglony prostokąt 41">
              <a:extLst>
                <a:ext uri="{FF2B5EF4-FFF2-40B4-BE49-F238E27FC236}">
                  <a16:creationId xmlns:a16="http://schemas.microsoft.com/office/drawing/2014/main" id="{132DB220-2AD0-3943-AAC6-B16BA6256B66}"/>
                </a:ext>
              </a:extLst>
            </p:cNvPr>
            <p:cNvSpPr/>
            <p:nvPr/>
          </p:nvSpPr>
          <p:spPr>
            <a:xfrm>
              <a:off x="1397099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chemeClr val="accent1">
                      <a:lumMod val="50000"/>
                    </a:schemeClr>
                  </a:solidFill>
                </a:rPr>
                <a:t>Roślina</a:t>
              </a:r>
              <a:endParaRPr lang="pl-PL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2" name="Zaokrąglony prostokąt 21">
              <a:extLst>
                <a:ext uri="{FF2B5EF4-FFF2-40B4-BE49-F238E27FC236}">
                  <a16:creationId xmlns:a16="http://schemas.microsoft.com/office/drawing/2014/main" id="{807FA822-1DE5-6B42-B833-14853E9E9558}"/>
                </a:ext>
              </a:extLst>
            </p:cNvPr>
            <p:cNvSpPr/>
            <p:nvPr/>
          </p:nvSpPr>
          <p:spPr>
            <a:xfrm>
              <a:off x="1641513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25" name="Zaokrąglony prostokąt 41">
              <a:extLst>
                <a:ext uri="{FF2B5EF4-FFF2-40B4-BE49-F238E27FC236}">
                  <a16:creationId xmlns:a16="http://schemas.microsoft.com/office/drawing/2014/main" id="{27A3D221-DC39-EC41-90B2-6753CB6717F3}"/>
                </a:ext>
              </a:extLst>
            </p:cNvPr>
            <p:cNvSpPr/>
            <p:nvPr/>
          </p:nvSpPr>
          <p:spPr>
            <a:xfrm>
              <a:off x="3998267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chemeClr val="accent1">
                      <a:lumMod val="50000"/>
                    </a:schemeClr>
                  </a:solidFill>
                </a:rPr>
                <a:t>Zwierzak</a:t>
              </a:r>
              <a:endParaRPr lang="pl-PL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6" name="Zaokrąglony prostokąt 25">
              <a:extLst>
                <a:ext uri="{FF2B5EF4-FFF2-40B4-BE49-F238E27FC236}">
                  <a16:creationId xmlns:a16="http://schemas.microsoft.com/office/drawing/2014/main" id="{E9389BD4-AA5E-BC48-B9DF-2B8FEC85805A}"/>
                </a:ext>
              </a:extLst>
            </p:cNvPr>
            <p:cNvSpPr/>
            <p:nvPr/>
          </p:nvSpPr>
          <p:spPr>
            <a:xfrm>
              <a:off x="4242681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27" name="Zaokrąglony prostokąt 26">
              <a:extLst>
                <a:ext uri="{FF2B5EF4-FFF2-40B4-BE49-F238E27FC236}">
                  <a16:creationId xmlns:a16="http://schemas.microsoft.com/office/drawing/2014/main" id="{AC1ACBAF-C790-DD49-A6B8-6B6568ECED4D}"/>
                </a:ext>
              </a:extLst>
            </p:cNvPr>
            <p:cNvSpPr/>
            <p:nvPr/>
          </p:nvSpPr>
          <p:spPr>
            <a:xfrm>
              <a:off x="4242681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29" name="Zaokrąglony prostokąt 41">
              <a:extLst>
                <a:ext uri="{FF2B5EF4-FFF2-40B4-BE49-F238E27FC236}">
                  <a16:creationId xmlns:a16="http://schemas.microsoft.com/office/drawing/2014/main" id="{13A68D7C-F278-AA4F-8AF9-FC74758D2E74}"/>
                </a:ext>
              </a:extLst>
            </p:cNvPr>
            <p:cNvSpPr/>
            <p:nvPr/>
          </p:nvSpPr>
          <p:spPr>
            <a:xfrm>
              <a:off x="6599435" y="3092060"/>
              <a:ext cx="2356754" cy="3238720"/>
            </a:xfrm>
            <a:prstGeom prst="roundRect">
              <a:avLst>
                <a:gd name="adj" fmla="val 770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dirty="0">
                  <a:solidFill>
                    <a:schemeClr val="accent1">
                      <a:lumMod val="50000"/>
                    </a:schemeClr>
                  </a:solidFill>
                </a:rPr>
                <a:t>Człowiek</a:t>
              </a:r>
              <a:endParaRPr lang="pl-PL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0" name="Zaokrąglony prostokąt 29">
              <a:extLst>
                <a:ext uri="{FF2B5EF4-FFF2-40B4-BE49-F238E27FC236}">
                  <a16:creationId xmlns:a16="http://schemas.microsoft.com/office/drawing/2014/main" id="{7BDDFE3F-E312-5148-8DD9-9E7533F9E89F}"/>
                </a:ext>
              </a:extLst>
            </p:cNvPr>
            <p:cNvSpPr/>
            <p:nvPr/>
          </p:nvSpPr>
          <p:spPr>
            <a:xfrm>
              <a:off x="6843849" y="5499098"/>
              <a:ext cx="1867926" cy="712368"/>
            </a:xfrm>
            <a:prstGeom prst="roundRect">
              <a:avLst/>
            </a:prstGeom>
            <a:solidFill>
              <a:srgbClr val="FCDEF5"/>
            </a:solidFill>
            <a:ln>
              <a:solidFill>
                <a:srgbClr val="DD73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923E83"/>
                  </a:solidFill>
                </a:rPr>
                <a:t>ciało</a:t>
              </a:r>
            </a:p>
          </p:txBody>
        </p:sp>
        <p:sp>
          <p:nvSpPr>
            <p:cNvPr id="31" name="Zaokrąglony prostokąt 30">
              <a:extLst>
                <a:ext uri="{FF2B5EF4-FFF2-40B4-BE49-F238E27FC236}">
                  <a16:creationId xmlns:a16="http://schemas.microsoft.com/office/drawing/2014/main" id="{A35AC3B7-2A90-E140-BC32-897724A81E0E}"/>
                </a:ext>
              </a:extLst>
            </p:cNvPr>
            <p:cNvSpPr/>
            <p:nvPr/>
          </p:nvSpPr>
          <p:spPr>
            <a:xfrm>
              <a:off x="6843849" y="4672608"/>
              <a:ext cx="1867926" cy="712368"/>
            </a:xfrm>
            <a:prstGeom prst="roundRect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257549"/>
                  </a:solidFill>
                </a:rPr>
                <a:t>dusza</a:t>
              </a:r>
            </a:p>
          </p:txBody>
        </p:sp>
        <p:sp>
          <p:nvSpPr>
            <p:cNvPr id="32" name="Zaokrąglony prostokąt 31">
              <a:extLst>
                <a:ext uri="{FF2B5EF4-FFF2-40B4-BE49-F238E27FC236}">
                  <a16:creationId xmlns:a16="http://schemas.microsoft.com/office/drawing/2014/main" id="{DEA47528-3C87-4447-9B60-B871394C2C79}"/>
                </a:ext>
              </a:extLst>
            </p:cNvPr>
            <p:cNvSpPr/>
            <p:nvPr/>
          </p:nvSpPr>
          <p:spPr>
            <a:xfrm>
              <a:off x="6843849" y="3840926"/>
              <a:ext cx="1867926" cy="712368"/>
            </a:xfrm>
            <a:prstGeom prst="roundRect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2800" dirty="0">
                  <a:solidFill>
                    <a:srgbClr val="877B31"/>
                  </a:solidFill>
                </a:rPr>
                <a:t>duch</a:t>
              </a:r>
            </a:p>
          </p:txBody>
        </p:sp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166D80E2-B58C-4549-801B-7436C22FD737}"/>
                </a:ext>
              </a:extLst>
            </p:cNvPr>
            <p:cNvGrpSpPr/>
            <p:nvPr/>
          </p:nvGrpSpPr>
          <p:grpSpPr>
            <a:xfrm>
              <a:off x="9847056" y="4756166"/>
              <a:ext cx="1295540" cy="1295540"/>
              <a:chOff x="8564496" y="4825083"/>
              <a:chExt cx="840585" cy="840585"/>
            </a:xfrm>
          </p:grpSpPr>
          <p:sp>
            <p:nvSpPr>
              <p:cNvPr id="34" name="Owal 33">
                <a:extLst>
                  <a:ext uri="{FF2B5EF4-FFF2-40B4-BE49-F238E27FC236}">
                    <a16:creationId xmlns:a16="http://schemas.microsoft.com/office/drawing/2014/main" id="{1E6D0F0A-1C7B-C246-8BBF-34BF96B99C66}"/>
                  </a:ext>
                </a:extLst>
              </p:cNvPr>
              <p:cNvSpPr/>
              <p:nvPr/>
            </p:nvSpPr>
            <p:spPr>
              <a:xfrm>
                <a:off x="8564496" y="4825083"/>
                <a:ext cx="840585" cy="840585"/>
              </a:xfrm>
              <a:prstGeom prst="ellipse">
                <a:avLst/>
              </a:prstGeom>
              <a:solidFill>
                <a:srgbClr val="F8F9BC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 dirty="0"/>
              </a:p>
            </p:txBody>
          </p:sp>
          <p:sp>
            <p:nvSpPr>
              <p:cNvPr id="35" name="PoleTekstowe 36">
                <a:extLst>
                  <a:ext uri="{FF2B5EF4-FFF2-40B4-BE49-F238E27FC236}">
                    <a16:creationId xmlns:a16="http://schemas.microsoft.com/office/drawing/2014/main" id="{7DC97713-40D2-F747-BE06-B3B464EF41C5}"/>
                  </a:ext>
                </a:extLst>
              </p:cNvPr>
              <p:cNvSpPr txBox="1"/>
              <p:nvPr/>
            </p:nvSpPr>
            <p:spPr>
              <a:xfrm>
                <a:off x="8688134" y="4913552"/>
                <a:ext cx="593308" cy="31892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600" dirty="0">
                    <a:solidFill>
                      <a:srgbClr val="A9920F"/>
                    </a:solidFill>
                  </a:rPr>
                  <a:t>Duch</a:t>
                </a:r>
              </a:p>
            </p:txBody>
          </p:sp>
        </p:grpSp>
        <p:sp>
          <p:nvSpPr>
            <p:cNvPr id="38" name="PoleTekstowe 54">
              <a:extLst>
                <a:ext uri="{FF2B5EF4-FFF2-40B4-BE49-F238E27FC236}">
                  <a16:creationId xmlns:a16="http://schemas.microsoft.com/office/drawing/2014/main" id="{1938AFC3-BC94-2144-A2D0-A24758D469CC}"/>
                </a:ext>
              </a:extLst>
            </p:cNvPr>
            <p:cNvSpPr txBox="1"/>
            <p:nvPr/>
          </p:nvSpPr>
          <p:spPr>
            <a:xfrm>
              <a:off x="9367562" y="4260069"/>
              <a:ext cx="2248357" cy="44203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400" i="1" dirty="0"/>
                <a:t>Duchy</a:t>
              </a:r>
            </a:p>
          </p:txBody>
        </p:sp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B2EA7E3C-CE6F-3043-8C4B-9CE2FAB18B9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1698621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aokrąglony prostokąt 39">
            <a:extLst>
              <a:ext uri="{FF2B5EF4-FFF2-40B4-BE49-F238E27FC236}">
                <a16:creationId xmlns:a16="http://schemas.microsoft.com/office/drawing/2014/main" id="{5988DBD6-9804-3246-A9E1-EF5A08E87B0B}"/>
              </a:ext>
            </a:extLst>
          </p:cNvPr>
          <p:cNvSpPr/>
          <p:nvPr/>
        </p:nvSpPr>
        <p:spPr>
          <a:xfrm>
            <a:off x="214685" y="786063"/>
            <a:ext cx="11199404" cy="5975344"/>
          </a:xfrm>
          <a:prstGeom prst="roundRect">
            <a:avLst>
              <a:gd name="adj" fmla="val 7703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pl-PL" sz="3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Niebo</a:t>
            </a:r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2E904EDE-FE09-4A4D-9313-FCC5E6753690}"/>
              </a:ext>
            </a:extLst>
          </p:cNvPr>
          <p:cNvSpPr/>
          <p:nvPr/>
        </p:nvSpPr>
        <p:spPr>
          <a:xfrm>
            <a:off x="8290323" y="292870"/>
            <a:ext cx="3643656" cy="351893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57" name="PoleTekstowe 48">
            <a:extLst>
              <a:ext uri="{FF2B5EF4-FFF2-40B4-BE49-F238E27FC236}">
                <a16:creationId xmlns:a16="http://schemas.microsoft.com/office/drawing/2014/main" id="{596576FD-1574-D143-824F-60A6A85BC912}"/>
              </a:ext>
            </a:extLst>
          </p:cNvPr>
          <p:cNvSpPr txBox="1"/>
          <p:nvPr/>
        </p:nvSpPr>
        <p:spPr>
          <a:xfrm>
            <a:off x="8842295" y="663227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5" name="Zaokrąglony prostokąt 14">
            <a:extLst>
              <a:ext uri="{FF2B5EF4-FFF2-40B4-BE49-F238E27FC236}">
                <a16:creationId xmlns:a16="http://schemas.microsoft.com/office/drawing/2014/main" id="{4B7F8F88-A73C-5E44-B3B5-77589ACC11D0}"/>
              </a:ext>
            </a:extLst>
          </p:cNvPr>
          <p:cNvSpPr/>
          <p:nvPr/>
        </p:nvSpPr>
        <p:spPr>
          <a:xfrm>
            <a:off x="721895" y="1753054"/>
            <a:ext cx="8883162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Ziemia</a:t>
            </a:r>
          </a:p>
        </p:txBody>
      </p:sp>
      <p:sp>
        <p:nvSpPr>
          <p:cNvPr id="62" name="Owal 29">
            <a:extLst>
              <a:ext uri="{FF2B5EF4-FFF2-40B4-BE49-F238E27FC236}">
                <a16:creationId xmlns:a16="http://schemas.microsoft.com/office/drawing/2014/main" id="{65D09220-71B8-9240-A852-E3890A3E86F0}"/>
              </a:ext>
            </a:extLst>
          </p:cNvPr>
          <p:cNvSpPr/>
          <p:nvPr/>
        </p:nvSpPr>
        <p:spPr>
          <a:xfrm>
            <a:off x="8398454" y="2229117"/>
            <a:ext cx="1968036" cy="1968036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16" name="Zaokrąglony prostokąt 41">
            <a:extLst>
              <a:ext uri="{FF2B5EF4-FFF2-40B4-BE49-F238E27FC236}">
                <a16:creationId xmlns:a16="http://schemas.microsoft.com/office/drawing/2014/main" id="{132DB220-2AD0-3943-AAC6-B16BA6256B66}"/>
              </a:ext>
            </a:extLst>
          </p:cNvPr>
          <p:cNvSpPr/>
          <p:nvPr/>
        </p:nvSpPr>
        <p:spPr>
          <a:xfrm>
            <a:off x="1397099" y="3092060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Roślina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Zaokrąglony prostokąt 21">
            <a:extLst>
              <a:ext uri="{FF2B5EF4-FFF2-40B4-BE49-F238E27FC236}">
                <a16:creationId xmlns:a16="http://schemas.microsoft.com/office/drawing/2014/main" id="{807FA822-1DE5-6B42-B833-14853E9E9558}"/>
              </a:ext>
            </a:extLst>
          </p:cNvPr>
          <p:cNvSpPr/>
          <p:nvPr/>
        </p:nvSpPr>
        <p:spPr>
          <a:xfrm>
            <a:off x="1641513" y="5499098"/>
            <a:ext cx="1867926" cy="712368"/>
          </a:xfrm>
          <a:prstGeom prst="roundRect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923E83"/>
                </a:solidFill>
              </a:rPr>
              <a:t>ciało</a:t>
            </a:r>
          </a:p>
        </p:txBody>
      </p:sp>
      <p:sp>
        <p:nvSpPr>
          <p:cNvPr id="25" name="Zaokrąglony prostokąt 41">
            <a:extLst>
              <a:ext uri="{FF2B5EF4-FFF2-40B4-BE49-F238E27FC236}">
                <a16:creationId xmlns:a16="http://schemas.microsoft.com/office/drawing/2014/main" id="{27A3D221-DC39-EC41-90B2-6753CB6717F3}"/>
              </a:ext>
            </a:extLst>
          </p:cNvPr>
          <p:cNvSpPr/>
          <p:nvPr/>
        </p:nvSpPr>
        <p:spPr>
          <a:xfrm>
            <a:off x="3998267" y="3092060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Zwierzak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Zaokrąglony prostokąt 25">
            <a:extLst>
              <a:ext uri="{FF2B5EF4-FFF2-40B4-BE49-F238E27FC236}">
                <a16:creationId xmlns:a16="http://schemas.microsoft.com/office/drawing/2014/main" id="{E9389BD4-AA5E-BC48-B9DF-2B8FEC85805A}"/>
              </a:ext>
            </a:extLst>
          </p:cNvPr>
          <p:cNvSpPr/>
          <p:nvPr/>
        </p:nvSpPr>
        <p:spPr>
          <a:xfrm>
            <a:off x="4242681" y="5499098"/>
            <a:ext cx="1867926" cy="712368"/>
          </a:xfrm>
          <a:prstGeom prst="roundRect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923E83"/>
                </a:solidFill>
              </a:rPr>
              <a:t>ciało</a:t>
            </a:r>
          </a:p>
        </p:txBody>
      </p:sp>
      <p:sp>
        <p:nvSpPr>
          <p:cNvPr id="27" name="Zaokrąglony prostokąt 26">
            <a:extLst>
              <a:ext uri="{FF2B5EF4-FFF2-40B4-BE49-F238E27FC236}">
                <a16:creationId xmlns:a16="http://schemas.microsoft.com/office/drawing/2014/main" id="{AC1ACBAF-C790-DD49-A6B8-6B6568ECED4D}"/>
              </a:ext>
            </a:extLst>
          </p:cNvPr>
          <p:cNvSpPr/>
          <p:nvPr/>
        </p:nvSpPr>
        <p:spPr>
          <a:xfrm>
            <a:off x="4242681" y="4672608"/>
            <a:ext cx="1867926" cy="712368"/>
          </a:xfrm>
          <a:prstGeom prst="roundRect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257549"/>
                </a:solidFill>
              </a:rPr>
              <a:t>dusza</a:t>
            </a:r>
          </a:p>
        </p:txBody>
      </p:sp>
      <p:sp>
        <p:nvSpPr>
          <p:cNvPr id="29" name="Zaokrąglony prostokąt 41">
            <a:extLst>
              <a:ext uri="{FF2B5EF4-FFF2-40B4-BE49-F238E27FC236}">
                <a16:creationId xmlns:a16="http://schemas.microsoft.com/office/drawing/2014/main" id="{13A68D7C-F278-AA4F-8AF9-FC74758D2E74}"/>
              </a:ext>
            </a:extLst>
          </p:cNvPr>
          <p:cNvSpPr/>
          <p:nvPr/>
        </p:nvSpPr>
        <p:spPr>
          <a:xfrm>
            <a:off x="6599435" y="3092060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Zaokrąglony prostokąt 29">
            <a:extLst>
              <a:ext uri="{FF2B5EF4-FFF2-40B4-BE49-F238E27FC236}">
                <a16:creationId xmlns:a16="http://schemas.microsoft.com/office/drawing/2014/main" id="{7BDDFE3F-E312-5148-8DD9-9E7533F9E89F}"/>
              </a:ext>
            </a:extLst>
          </p:cNvPr>
          <p:cNvSpPr/>
          <p:nvPr/>
        </p:nvSpPr>
        <p:spPr>
          <a:xfrm>
            <a:off x="6843849" y="5499098"/>
            <a:ext cx="1867926" cy="712368"/>
          </a:xfrm>
          <a:prstGeom prst="roundRect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923E83"/>
                </a:solidFill>
              </a:rPr>
              <a:t>ciało</a:t>
            </a:r>
          </a:p>
        </p:txBody>
      </p:sp>
      <p:sp>
        <p:nvSpPr>
          <p:cNvPr id="31" name="Zaokrąglony prostokąt 30">
            <a:extLst>
              <a:ext uri="{FF2B5EF4-FFF2-40B4-BE49-F238E27FC236}">
                <a16:creationId xmlns:a16="http://schemas.microsoft.com/office/drawing/2014/main" id="{A35AC3B7-2A90-E140-BC32-897724A81E0E}"/>
              </a:ext>
            </a:extLst>
          </p:cNvPr>
          <p:cNvSpPr/>
          <p:nvPr/>
        </p:nvSpPr>
        <p:spPr>
          <a:xfrm>
            <a:off x="6843849" y="4672608"/>
            <a:ext cx="1867926" cy="712368"/>
          </a:xfrm>
          <a:prstGeom prst="roundRect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257549"/>
                </a:solidFill>
              </a:rPr>
              <a:t>dusza</a:t>
            </a:r>
          </a:p>
        </p:txBody>
      </p:sp>
      <p:sp>
        <p:nvSpPr>
          <p:cNvPr id="32" name="Zaokrąglony prostokąt 31">
            <a:extLst>
              <a:ext uri="{FF2B5EF4-FFF2-40B4-BE49-F238E27FC236}">
                <a16:creationId xmlns:a16="http://schemas.microsoft.com/office/drawing/2014/main" id="{DEA47528-3C87-4447-9B60-B871394C2C79}"/>
              </a:ext>
            </a:extLst>
          </p:cNvPr>
          <p:cNvSpPr/>
          <p:nvPr/>
        </p:nvSpPr>
        <p:spPr>
          <a:xfrm>
            <a:off x="6843849" y="3840926"/>
            <a:ext cx="1867926" cy="712368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877B31"/>
                </a:solidFill>
              </a:rPr>
              <a:t>duch</a:t>
            </a:r>
          </a:p>
        </p:txBody>
      </p:sp>
      <p:grpSp>
        <p:nvGrpSpPr>
          <p:cNvPr id="33" name="Grupa 32">
            <a:extLst>
              <a:ext uri="{FF2B5EF4-FFF2-40B4-BE49-F238E27FC236}">
                <a16:creationId xmlns:a16="http://schemas.microsoft.com/office/drawing/2014/main" id="{166D80E2-B58C-4549-801B-7436C22FD737}"/>
              </a:ext>
            </a:extLst>
          </p:cNvPr>
          <p:cNvGrpSpPr/>
          <p:nvPr/>
        </p:nvGrpSpPr>
        <p:grpSpPr>
          <a:xfrm>
            <a:off x="9847056" y="4756166"/>
            <a:ext cx="1295540" cy="1295540"/>
            <a:chOff x="8564496" y="4825083"/>
            <a:chExt cx="840585" cy="840585"/>
          </a:xfrm>
        </p:grpSpPr>
        <p:sp>
          <p:nvSpPr>
            <p:cNvPr id="34" name="Owal 33">
              <a:extLst>
                <a:ext uri="{FF2B5EF4-FFF2-40B4-BE49-F238E27FC236}">
                  <a16:creationId xmlns:a16="http://schemas.microsoft.com/office/drawing/2014/main" id="{1E6D0F0A-1C7B-C246-8BBF-34BF96B99C66}"/>
                </a:ext>
              </a:extLst>
            </p:cNvPr>
            <p:cNvSpPr/>
            <p:nvPr/>
          </p:nvSpPr>
          <p:spPr>
            <a:xfrm>
              <a:off x="8564496" y="4825083"/>
              <a:ext cx="840585" cy="840585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5" name="PoleTekstowe 36">
              <a:extLst>
                <a:ext uri="{FF2B5EF4-FFF2-40B4-BE49-F238E27FC236}">
                  <a16:creationId xmlns:a16="http://schemas.microsoft.com/office/drawing/2014/main" id="{7DC97713-40D2-F747-BE06-B3B464EF41C5}"/>
                </a:ext>
              </a:extLst>
            </p:cNvPr>
            <p:cNvSpPr txBox="1"/>
            <p:nvPr/>
          </p:nvSpPr>
          <p:spPr>
            <a:xfrm>
              <a:off x="8688134" y="4913552"/>
              <a:ext cx="593308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1600" dirty="0">
                  <a:solidFill>
                    <a:srgbClr val="A9920F"/>
                  </a:solidFill>
                </a:rPr>
                <a:t>Duch</a:t>
              </a:r>
            </a:p>
          </p:txBody>
        </p:sp>
      </p:grpSp>
      <p:sp>
        <p:nvSpPr>
          <p:cNvPr id="38" name="PoleTekstowe 54">
            <a:extLst>
              <a:ext uri="{FF2B5EF4-FFF2-40B4-BE49-F238E27FC236}">
                <a16:creationId xmlns:a16="http://schemas.microsoft.com/office/drawing/2014/main" id="{1938AFC3-BC94-2144-A2D0-A24758D469CC}"/>
              </a:ext>
            </a:extLst>
          </p:cNvPr>
          <p:cNvSpPr txBox="1"/>
          <p:nvPr/>
        </p:nvSpPr>
        <p:spPr>
          <a:xfrm>
            <a:off x="9367562" y="4260069"/>
            <a:ext cx="2248357" cy="442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i="1" dirty="0"/>
              <a:t>Duchy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2EA7E3C-CE6F-3043-8C4B-9CE2FAB18B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9E399B2-72C8-784A-B376-B11ECFDE3CFF}"/>
              </a:ext>
            </a:extLst>
          </p:cNvPr>
          <p:cNvSpPr txBox="1"/>
          <p:nvPr/>
        </p:nvSpPr>
        <p:spPr>
          <a:xfrm>
            <a:off x="4939990" y="89210"/>
            <a:ext cx="270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KOLORY</a:t>
            </a:r>
          </a:p>
        </p:txBody>
      </p:sp>
      <p:sp>
        <p:nvSpPr>
          <p:cNvPr id="23" name="Dowolny kształt 22">
            <a:extLst>
              <a:ext uri="{FF2B5EF4-FFF2-40B4-BE49-F238E27FC236}">
                <a16:creationId xmlns:a16="http://schemas.microsoft.com/office/drawing/2014/main" id="{B7057175-8EFB-DD49-BFDF-E35DFDC5E812}"/>
              </a:ext>
            </a:extLst>
          </p:cNvPr>
          <p:cNvSpPr/>
          <p:nvPr/>
        </p:nvSpPr>
        <p:spPr>
          <a:xfrm flipH="1" flipV="1">
            <a:off x="9157206" y="3239837"/>
            <a:ext cx="3423749" cy="3490525"/>
          </a:xfrm>
          <a:custGeom>
            <a:avLst/>
            <a:gdLst>
              <a:gd name="connsiteX0" fmla="*/ 4246775 w 4551680"/>
              <a:gd name="connsiteY0" fmla="*/ 3413760 h 4551680"/>
              <a:gd name="connsiteX1" fmla="*/ 2275840 w 4551680"/>
              <a:gd name="connsiteY1" fmla="*/ 4551680 h 4551680"/>
              <a:gd name="connsiteX2" fmla="*/ 304905 w 4551680"/>
              <a:gd name="connsiteY2" fmla="*/ 3413760 h 4551680"/>
              <a:gd name="connsiteX3" fmla="*/ 2275840 w 4551680"/>
              <a:gd name="connsiteY3" fmla="*/ 2275840 h 4551680"/>
              <a:gd name="connsiteX4" fmla="*/ 4246775 w 4551680"/>
              <a:gd name="connsiteY4" fmla="*/ 341376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4246775" y="3413760"/>
                </a:moveTo>
                <a:cubicBezTo>
                  <a:pt x="3840235" y="4117907"/>
                  <a:pt x="3088919" y="4551680"/>
                  <a:pt x="2275840" y="4551680"/>
                </a:cubicBezTo>
                <a:cubicBezTo>
                  <a:pt x="1462761" y="4551680"/>
                  <a:pt x="711444" y="4117907"/>
                  <a:pt x="304905" y="3413760"/>
                </a:cubicBezTo>
                <a:lnTo>
                  <a:pt x="2275840" y="2275840"/>
                </a:lnTo>
                <a:lnTo>
                  <a:pt x="4246775" y="3413760"/>
                </a:lnTo>
                <a:close/>
              </a:path>
            </a:pathLst>
          </a:cu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endParaRPr lang="pl-PL" sz="32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13B079D-72A8-D3B0-9CF9-369861C079DF}"/>
              </a:ext>
            </a:extLst>
          </p:cNvPr>
          <p:cNvCxnSpPr>
            <a:cxnSpLocks/>
          </p:cNvCxnSpPr>
          <p:nvPr/>
        </p:nvCxnSpPr>
        <p:spPr>
          <a:xfrm>
            <a:off x="4595751" y="0"/>
            <a:ext cx="6258296" cy="57595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F1788578-6C7C-822C-CF07-A01CB0DEA870}"/>
              </a:ext>
            </a:extLst>
          </p:cNvPr>
          <p:cNvCxnSpPr>
            <a:cxnSpLocks/>
          </p:cNvCxnSpPr>
          <p:nvPr/>
        </p:nvCxnSpPr>
        <p:spPr>
          <a:xfrm flipH="1">
            <a:off x="4939990" y="96593"/>
            <a:ext cx="4875423" cy="53059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9176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A może to narysować w kółkach (’2017)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CC0263A-AB10-3B4C-BCE8-562489897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6376" y="1750287"/>
            <a:ext cx="9032790" cy="100407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Człowiek to istota duchowa umieszczona w ciele, które ma duszę.</a:t>
            </a:r>
          </a:p>
        </p:txBody>
      </p:sp>
      <p:sp>
        <p:nvSpPr>
          <p:cNvPr id="5" name="Zaokrąglony prostokąt 41">
            <a:extLst>
              <a:ext uri="{FF2B5EF4-FFF2-40B4-BE49-F238E27FC236}">
                <a16:creationId xmlns:a16="http://schemas.microsoft.com/office/drawing/2014/main" id="{32BE787F-4EC3-AB49-B4C8-5A126F51119E}"/>
              </a:ext>
            </a:extLst>
          </p:cNvPr>
          <p:cNvSpPr/>
          <p:nvPr/>
        </p:nvSpPr>
        <p:spPr>
          <a:xfrm>
            <a:off x="1258301" y="2938243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Zaokrąglony prostokąt 7">
            <a:extLst>
              <a:ext uri="{FF2B5EF4-FFF2-40B4-BE49-F238E27FC236}">
                <a16:creationId xmlns:a16="http://schemas.microsoft.com/office/drawing/2014/main" id="{957942E7-5106-4E46-BA8A-052B0DBB06DB}"/>
              </a:ext>
            </a:extLst>
          </p:cNvPr>
          <p:cNvSpPr/>
          <p:nvPr/>
        </p:nvSpPr>
        <p:spPr>
          <a:xfrm>
            <a:off x="1502715" y="5345281"/>
            <a:ext cx="1867926" cy="712368"/>
          </a:xfrm>
          <a:prstGeom prst="roundRect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923E83"/>
                </a:solidFill>
              </a:rPr>
              <a:t>ciało</a:t>
            </a:r>
          </a:p>
        </p:txBody>
      </p:sp>
      <p:sp>
        <p:nvSpPr>
          <p:cNvPr id="9" name="Zaokrąglony prostokąt 8">
            <a:extLst>
              <a:ext uri="{FF2B5EF4-FFF2-40B4-BE49-F238E27FC236}">
                <a16:creationId xmlns:a16="http://schemas.microsoft.com/office/drawing/2014/main" id="{6E02985A-D4A9-FB47-B140-2207408553B7}"/>
              </a:ext>
            </a:extLst>
          </p:cNvPr>
          <p:cNvSpPr/>
          <p:nvPr/>
        </p:nvSpPr>
        <p:spPr>
          <a:xfrm>
            <a:off x="1502715" y="4518791"/>
            <a:ext cx="1867926" cy="712368"/>
          </a:xfrm>
          <a:prstGeom prst="roundRect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257549"/>
                </a:solidFill>
              </a:rPr>
              <a:t>dusza</a:t>
            </a:r>
          </a:p>
        </p:txBody>
      </p:sp>
      <p:sp>
        <p:nvSpPr>
          <p:cNvPr id="10" name="Zaokrąglony prostokąt 9">
            <a:extLst>
              <a:ext uri="{FF2B5EF4-FFF2-40B4-BE49-F238E27FC236}">
                <a16:creationId xmlns:a16="http://schemas.microsoft.com/office/drawing/2014/main" id="{8F90D08E-4E6C-564F-AFF4-0876A60A2B9D}"/>
              </a:ext>
            </a:extLst>
          </p:cNvPr>
          <p:cNvSpPr/>
          <p:nvPr/>
        </p:nvSpPr>
        <p:spPr>
          <a:xfrm>
            <a:off x="1502715" y="3687109"/>
            <a:ext cx="1867926" cy="712368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3" name="Strzałka w prawo 2">
            <a:extLst>
              <a:ext uri="{FF2B5EF4-FFF2-40B4-BE49-F238E27FC236}">
                <a16:creationId xmlns:a16="http://schemas.microsoft.com/office/drawing/2014/main" id="{F8CE89B5-B207-C349-8D43-C935214F0673}"/>
              </a:ext>
            </a:extLst>
          </p:cNvPr>
          <p:cNvSpPr/>
          <p:nvPr/>
        </p:nvSpPr>
        <p:spPr>
          <a:xfrm>
            <a:off x="4329231" y="3781167"/>
            <a:ext cx="1816443" cy="902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5352AB8F-E12E-8F45-80F9-9CD6DB39E55E}"/>
              </a:ext>
            </a:extLst>
          </p:cNvPr>
          <p:cNvGrpSpPr/>
          <p:nvPr/>
        </p:nvGrpSpPr>
        <p:grpSpPr>
          <a:xfrm>
            <a:off x="6705089" y="2924813"/>
            <a:ext cx="3297555" cy="3297555"/>
            <a:chOff x="1629104" y="809297"/>
            <a:chExt cx="5234151" cy="5234151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E6B3D599-F82A-EF43-BA78-9E9D8CEDBCDB}"/>
                </a:ext>
              </a:extLst>
            </p:cNvPr>
            <p:cNvGrpSpPr/>
            <p:nvPr/>
          </p:nvGrpSpPr>
          <p:grpSpPr>
            <a:xfrm>
              <a:off x="1629104" y="809297"/>
              <a:ext cx="5234151" cy="5234151"/>
              <a:chOff x="1629104" y="809297"/>
              <a:chExt cx="5234151" cy="5234151"/>
            </a:xfrm>
          </p:grpSpPr>
          <p:sp>
            <p:nvSpPr>
              <p:cNvPr id="24" name="Owal 23">
                <a:extLst>
                  <a:ext uri="{FF2B5EF4-FFF2-40B4-BE49-F238E27FC236}">
                    <a16:creationId xmlns:a16="http://schemas.microsoft.com/office/drawing/2014/main" id="{8FCAE22C-0559-6A45-A93D-D80C8E303B35}"/>
                  </a:ext>
                </a:extLst>
              </p:cNvPr>
              <p:cNvSpPr/>
              <p:nvPr/>
            </p:nvSpPr>
            <p:spPr>
              <a:xfrm>
                <a:off x="1629104" y="809297"/>
                <a:ext cx="5234151" cy="5234151"/>
              </a:xfrm>
              <a:prstGeom prst="ellipse">
                <a:avLst/>
              </a:prstGeom>
              <a:solidFill>
                <a:srgbClr val="FCDEF5"/>
              </a:solidFill>
              <a:ln>
                <a:solidFill>
                  <a:srgbClr val="DD73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pl-PL" sz="1400" dirty="0">
                    <a:solidFill>
                      <a:schemeClr val="tx1"/>
                    </a:solidFill>
                  </a:rPr>
                  <a:t>Ciało</a:t>
                </a:r>
              </a:p>
            </p:txBody>
          </p:sp>
          <p:sp>
            <p:nvSpPr>
              <p:cNvPr id="25" name="PoleTekstowe 159">
                <a:extLst>
                  <a:ext uri="{FF2B5EF4-FFF2-40B4-BE49-F238E27FC236}">
                    <a16:creationId xmlns:a16="http://schemas.microsoft.com/office/drawing/2014/main" id="{647817DC-5024-DE4E-BF69-8158628848F8}"/>
                  </a:ext>
                </a:extLst>
              </p:cNvPr>
              <p:cNvSpPr txBox="1"/>
              <p:nvPr/>
            </p:nvSpPr>
            <p:spPr>
              <a:xfrm>
                <a:off x="3526583" y="889891"/>
                <a:ext cx="1439186" cy="626062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rgbClr val="852B75"/>
                    </a:solidFill>
                  </a:rPr>
                  <a:t>Ciało</a:t>
                </a:r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EAFCB508-9CB8-7F4A-B057-0272B2A6D20E}"/>
                </a:ext>
              </a:extLst>
            </p:cNvPr>
            <p:cNvGrpSpPr/>
            <p:nvPr/>
          </p:nvGrpSpPr>
          <p:grpSpPr>
            <a:xfrm>
              <a:off x="2293882" y="1474075"/>
              <a:ext cx="3904593" cy="3904593"/>
              <a:chOff x="2293882" y="1474075"/>
              <a:chExt cx="3904593" cy="3904593"/>
            </a:xfrm>
          </p:grpSpPr>
          <p:sp>
            <p:nvSpPr>
              <p:cNvPr id="22" name="Owal 21">
                <a:extLst>
                  <a:ext uri="{FF2B5EF4-FFF2-40B4-BE49-F238E27FC236}">
                    <a16:creationId xmlns:a16="http://schemas.microsoft.com/office/drawing/2014/main" id="{21104C70-B4A1-3543-9398-11C4C8D552A1}"/>
                  </a:ext>
                </a:extLst>
              </p:cNvPr>
              <p:cNvSpPr/>
              <p:nvPr/>
            </p:nvSpPr>
            <p:spPr>
              <a:xfrm>
                <a:off x="2293882" y="1474075"/>
                <a:ext cx="3904593" cy="3904593"/>
              </a:xfrm>
              <a:prstGeom prst="ellipse">
                <a:avLst/>
              </a:prstGeom>
              <a:solidFill>
                <a:srgbClr val="D5FFD4"/>
              </a:solidFill>
              <a:ln>
                <a:solidFill>
                  <a:srgbClr val="99D1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400"/>
              </a:p>
            </p:txBody>
          </p:sp>
          <p:sp>
            <p:nvSpPr>
              <p:cNvPr id="23" name="PoleTekstowe 157">
                <a:extLst>
                  <a:ext uri="{FF2B5EF4-FFF2-40B4-BE49-F238E27FC236}">
                    <a16:creationId xmlns:a16="http://schemas.microsoft.com/office/drawing/2014/main" id="{08C0A73E-BAAC-A941-A34F-A56AEC7729C1}"/>
                  </a:ext>
                </a:extLst>
              </p:cNvPr>
              <p:cNvSpPr txBox="1"/>
              <p:nvPr/>
            </p:nvSpPr>
            <p:spPr>
              <a:xfrm>
                <a:off x="3526585" y="1688677"/>
                <a:ext cx="1439186" cy="626062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rgbClr val="009142"/>
                    </a:solidFill>
                  </a:rPr>
                  <a:t>Dusza</a:t>
                </a:r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091B46BE-797E-5946-B5D1-437DED000983}"/>
                </a:ext>
              </a:extLst>
            </p:cNvPr>
            <p:cNvGrpSpPr/>
            <p:nvPr/>
          </p:nvGrpSpPr>
          <p:grpSpPr>
            <a:xfrm>
              <a:off x="3226675" y="2406868"/>
              <a:ext cx="2039005" cy="2039005"/>
              <a:chOff x="3226675" y="2406868"/>
              <a:chExt cx="2039005" cy="2039005"/>
            </a:xfrm>
          </p:grpSpPr>
          <p:sp>
            <p:nvSpPr>
              <p:cNvPr id="20" name="Owal 19">
                <a:extLst>
                  <a:ext uri="{FF2B5EF4-FFF2-40B4-BE49-F238E27FC236}">
                    <a16:creationId xmlns:a16="http://schemas.microsoft.com/office/drawing/2014/main" id="{F9404E4F-8BA1-1C4F-A8C3-390CBBD302A9}"/>
                  </a:ext>
                </a:extLst>
              </p:cNvPr>
              <p:cNvSpPr/>
              <p:nvPr/>
            </p:nvSpPr>
            <p:spPr>
              <a:xfrm>
                <a:off x="3226675" y="2406868"/>
                <a:ext cx="2039005" cy="2039005"/>
              </a:xfrm>
              <a:prstGeom prst="ellipse">
                <a:avLst/>
              </a:prstGeom>
              <a:solidFill>
                <a:srgbClr val="F8F9BC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400" dirty="0"/>
              </a:p>
            </p:txBody>
          </p:sp>
          <p:sp>
            <p:nvSpPr>
              <p:cNvPr id="21" name="PoleTekstowe 155">
                <a:extLst>
                  <a:ext uri="{FF2B5EF4-FFF2-40B4-BE49-F238E27FC236}">
                    <a16:creationId xmlns:a16="http://schemas.microsoft.com/office/drawing/2014/main" id="{585E121E-B95C-9C4C-9209-028F0FF385D2}"/>
                  </a:ext>
                </a:extLst>
              </p:cNvPr>
              <p:cNvSpPr txBox="1"/>
              <p:nvPr/>
            </p:nvSpPr>
            <p:spPr>
              <a:xfrm>
                <a:off x="3526584" y="2621470"/>
                <a:ext cx="1439186" cy="626062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rgbClr val="A9920F"/>
                    </a:solidFill>
                  </a:rPr>
                  <a:t>Duch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24199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Centralne koła</a:t>
            </a: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E43421BB-F2F9-4548-9306-24026753CFD9}"/>
              </a:ext>
            </a:extLst>
          </p:cNvPr>
          <p:cNvGrpSpPr/>
          <p:nvPr/>
        </p:nvGrpSpPr>
        <p:grpSpPr>
          <a:xfrm>
            <a:off x="2657184" y="1809439"/>
            <a:ext cx="4802557" cy="4802558"/>
            <a:chOff x="1629104" y="809297"/>
            <a:chExt cx="5234151" cy="5234151"/>
          </a:xfrm>
        </p:grpSpPr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5799A44F-3888-7240-8B43-546EECE3B413}"/>
                </a:ext>
              </a:extLst>
            </p:cNvPr>
            <p:cNvGrpSpPr/>
            <p:nvPr/>
          </p:nvGrpSpPr>
          <p:grpSpPr>
            <a:xfrm>
              <a:off x="1629104" y="809297"/>
              <a:ext cx="5234151" cy="5234151"/>
              <a:chOff x="1629104" y="809297"/>
              <a:chExt cx="5234151" cy="5234151"/>
            </a:xfrm>
          </p:grpSpPr>
          <p:sp>
            <p:nvSpPr>
              <p:cNvPr id="45" name="Owal 44">
                <a:extLst>
                  <a:ext uri="{FF2B5EF4-FFF2-40B4-BE49-F238E27FC236}">
                    <a16:creationId xmlns:a16="http://schemas.microsoft.com/office/drawing/2014/main" id="{9D3A4528-D7F5-1B44-879B-0276D58A49C8}"/>
                  </a:ext>
                </a:extLst>
              </p:cNvPr>
              <p:cNvSpPr/>
              <p:nvPr/>
            </p:nvSpPr>
            <p:spPr>
              <a:xfrm>
                <a:off x="1629104" y="809297"/>
                <a:ext cx="5234151" cy="5234151"/>
              </a:xfrm>
              <a:prstGeom prst="ellipse">
                <a:avLst/>
              </a:prstGeom>
              <a:solidFill>
                <a:srgbClr val="FCDEF5"/>
              </a:solidFill>
              <a:ln>
                <a:solidFill>
                  <a:srgbClr val="DD73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pl-PL" sz="2000" dirty="0">
                    <a:solidFill>
                      <a:schemeClr val="tx1"/>
                    </a:solidFill>
                  </a:rPr>
                  <a:t>Ciało</a:t>
                </a:r>
              </a:p>
            </p:txBody>
          </p:sp>
          <p:sp>
            <p:nvSpPr>
              <p:cNvPr id="46" name="PoleTekstowe 159">
                <a:extLst>
                  <a:ext uri="{FF2B5EF4-FFF2-40B4-BE49-F238E27FC236}">
                    <a16:creationId xmlns:a16="http://schemas.microsoft.com/office/drawing/2014/main" id="{6126A326-47D4-0E4B-90DA-2220CF3AD78C}"/>
                  </a:ext>
                </a:extLst>
              </p:cNvPr>
              <p:cNvSpPr txBox="1"/>
              <p:nvPr/>
            </p:nvSpPr>
            <p:spPr>
              <a:xfrm>
                <a:off x="3526583" y="889891"/>
                <a:ext cx="1439186" cy="61593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3200" dirty="0">
                    <a:solidFill>
                      <a:srgbClr val="852B75"/>
                    </a:solidFill>
                  </a:rPr>
                  <a:t>Ciało</a:t>
                </a:r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E6CFBE36-6BFA-9244-98F4-7DCA406F4D70}"/>
                </a:ext>
              </a:extLst>
            </p:cNvPr>
            <p:cNvGrpSpPr/>
            <p:nvPr/>
          </p:nvGrpSpPr>
          <p:grpSpPr>
            <a:xfrm>
              <a:off x="2293882" y="1474075"/>
              <a:ext cx="3904593" cy="3904593"/>
              <a:chOff x="2293882" y="1474075"/>
              <a:chExt cx="3904593" cy="3904593"/>
            </a:xfrm>
          </p:grpSpPr>
          <p:sp>
            <p:nvSpPr>
              <p:cNvPr id="43" name="Owal 42">
                <a:extLst>
                  <a:ext uri="{FF2B5EF4-FFF2-40B4-BE49-F238E27FC236}">
                    <a16:creationId xmlns:a16="http://schemas.microsoft.com/office/drawing/2014/main" id="{8D15B812-7D5C-794C-BD93-67B1528209CC}"/>
                  </a:ext>
                </a:extLst>
              </p:cNvPr>
              <p:cNvSpPr/>
              <p:nvPr/>
            </p:nvSpPr>
            <p:spPr>
              <a:xfrm>
                <a:off x="2293882" y="1474075"/>
                <a:ext cx="3904593" cy="3904593"/>
              </a:xfrm>
              <a:prstGeom prst="ellipse">
                <a:avLst/>
              </a:prstGeom>
              <a:solidFill>
                <a:srgbClr val="D5FFD4"/>
              </a:solidFill>
              <a:ln>
                <a:solidFill>
                  <a:srgbClr val="99D1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000"/>
              </a:p>
            </p:txBody>
          </p:sp>
          <p:sp>
            <p:nvSpPr>
              <p:cNvPr id="44" name="PoleTekstowe 157">
                <a:extLst>
                  <a:ext uri="{FF2B5EF4-FFF2-40B4-BE49-F238E27FC236}">
                    <a16:creationId xmlns:a16="http://schemas.microsoft.com/office/drawing/2014/main" id="{DDE8CC06-632C-D846-8B5C-2CB20B7764E4}"/>
                  </a:ext>
                </a:extLst>
              </p:cNvPr>
              <p:cNvSpPr txBox="1"/>
              <p:nvPr/>
            </p:nvSpPr>
            <p:spPr>
              <a:xfrm>
                <a:off x="3526585" y="1688677"/>
                <a:ext cx="1439186" cy="61593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3200" dirty="0">
                    <a:solidFill>
                      <a:srgbClr val="009142"/>
                    </a:solidFill>
                  </a:rPr>
                  <a:t>Dusza</a:t>
                </a:r>
              </a:p>
            </p:txBody>
          </p:sp>
        </p:grpSp>
        <p:grpSp>
          <p:nvGrpSpPr>
            <p:cNvPr id="40" name="Grupa 39">
              <a:extLst>
                <a:ext uri="{FF2B5EF4-FFF2-40B4-BE49-F238E27FC236}">
                  <a16:creationId xmlns:a16="http://schemas.microsoft.com/office/drawing/2014/main" id="{BE24915A-ECEE-6945-A9C2-B45A294FB2F4}"/>
                </a:ext>
              </a:extLst>
            </p:cNvPr>
            <p:cNvGrpSpPr/>
            <p:nvPr/>
          </p:nvGrpSpPr>
          <p:grpSpPr>
            <a:xfrm>
              <a:off x="3226675" y="2406868"/>
              <a:ext cx="2039005" cy="2039005"/>
              <a:chOff x="3226675" y="2406868"/>
              <a:chExt cx="2039005" cy="2039005"/>
            </a:xfrm>
          </p:grpSpPr>
          <p:sp>
            <p:nvSpPr>
              <p:cNvPr id="41" name="Owal 40">
                <a:extLst>
                  <a:ext uri="{FF2B5EF4-FFF2-40B4-BE49-F238E27FC236}">
                    <a16:creationId xmlns:a16="http://schemas.microsoft.com/office/drawing/2014/main" id="{0151A132-40E2-8740-A2AA-14625266830C}"/>
                  </a:ext>
                </a:extLst>
              </p:cNvPr>
              <p:cNvSpPr/>
              <p:nvPr/>
            </p:nvSpPr>
            <p:spPr>
              <a:xfrm>
                <a:off x="3226675" y="2406868"/>
                <a:ext cx="2039005" cy="2039005"/>
              </a:xfrm>
              <a:prstGeom prst="ellipse">
                <a:avLst/>
              </a:prstGeom>
              <a:solidFill>
                <a:srgbClr val="F8F9BC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000" dirty="0"/>
              </a:p>
            </p:txBody>
          </p:sp>
          <p:sp>
            <p:nvSpPr>
              <p:cNvPr id="42" name="PoleTekstowe 155">
                <a:extLst>
                  <a:ext uri="{FF2B5EF4-FFF2-40B4-BE49-F238E27FC236}">
                    <a16:creationId xmlns:a16="http://schemas.microsoft.com/office/drawing/2014/main" id="{3D55888F-16F5-ED4B-AA34-EC11439CACFB}"/>
                  </a:ext>
                </a:extLst>
              </p:cNvPr>
              <p:cNvSpPr txBox="1"/>
              <p:nvPr/>
            </p:nvSpPr>
            <p:spPr>
              <a:xfrm>
                <a:off x="3526584" y="2621470"/>
                <a:ext cx="1439187" cy="61593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3200" dirty="0">
                    <a:solidFill>
                      <a:srgbClr val="A9920F"/>
                    </a:solidFill>
                  </a:rPr>
                  <a:t>Duch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13578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I wpisać tam modelowana elementy (’2017)</a:t>
            </a:r>
          </a:p>
        </p:txBody>
      </p:sp>
      <p:grpSp>
        <p:nvGrpSpPr>
          <p:cNvPr id="60" name="Grupa 59">
            <a:extLst>
              <a:ext uri="{FF2B5EF4-FFF2-40B4-BE49-F238E27FC236}">
                <a16:creationId xmlns:a16="http://schemas.microsoft.com/office/drawing/2014/main" id="{568DA0E5-8642-6240-B321-A2D08EAC40DB}"/>
              </a:ext>
            </a:extLst>
          </p:cNvPr>
          <p:cNvGrpSpPr/>
          <p:nvPr/>
        </p:nvGrpSpPr>
        <p:grpSpPr>
          <a:xfrm>
            <a:off x="2546067" y="1809439"/>
            <a:ext cx="4913675" cy="4802558"/>
            <a:chOff x="107787" y="3539235"/>
            <a:chExt cx="3254577" cy="3180978"/>
          </a:xfrm>
        </p:grpSpPr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E43421BB-F2F9-4548-9306-24026753CFD9}"/>
                </a:ext>
              </a:extLst>
            </p:cNvPr>
            <p:cNvGrpSpPr/>
            <p:nvPr/>
          </p:nvGrpSpPr>
          <p:grpSpPr>
            <a:xfrm>
              <a:off x="181386" y="3539235"/>
              <a:ext cx="3180978" cy="3180978"/>
              <a:chOff x="1629104" y="809297"/>
              <a:chExt cx="5234151" cy="5234151"/>
            </a:xfrm>
          </p:grpSpPr>
          <p:grpSp>
            <p:nvGrpSpPr>
              <p:cNvPr id="38" name="Grupa 37">
                <a:extLst>
                  <a:ext uri="{FF2B5EF4-FFF2-40B4-BE49-F238E27FC236}">
                    <a16:creationId xmlns:a16="http://schemas.microsoft.com/office/drawing/2014/main" id="{5799A44F-3888-7240-8B43-546EECE3B413}"/>
                  </a:ext>
                </a:extLst>
              </p:cNvPr>
              <p:cNvGrpSpPr/>
              <p:nvPr/>
            </p:nvGrpSpPr>
            <p:grpSpPr>
              <a:xfrm>
                <a:off x="1629104" y="809297"/>
                <a:ext cx="5234151" cy="5234151"/>
                <a:chOff x="1629104" y="809297"/>
                <a:chExt cx="5234151" cy="5234151"/>
              </a:xfrm>
            </p:grpSpPr>
            <p:sp>
              <p:nvSpPr>
                <p:cNvPr id="45" name="Owal 44">
                  <a:extLst>
                    <a:ext uri="{FF2B5EF4-FFF2-40B4-BE49-F238E27FC236}">
                      <a16:creationId xmlns:a16="http://schemas.microsoft.com/office/drawing/2014/main" id="{9D3A4528-D7F5-1B44-879B-0276D58A49C8}"/>
                    </a:ext>
                  </a:extLst>
                </p:cNvPr>
                <p:cNvSpPr/>
                <p:nvPr/>
              </p:nvSpPr>
              <p:spPr>
                <a:xfrm>
                  <a:off x="1629104" y="809297"/>
                  <a:ext cx="5234151" cy="5234151"/>
                </a:xfrm>
                <a:prstGeom prst="ellipse">
                  <a:avLst/>
                </a:prstGeom>
                <a:solidFill>
                  <a:srgbClr val="FCDEF5"/>
                </a:solidFill>
                <a:ln>
                  <a:solidFill>
                    <a:srgbClr val="DD73B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pl-PL" sz="2000" dirty="0">
                      <a:solidFill>
                        <a:schemeClr val="tx1"/>
                      </a:solidFill>
                    </a:rPr>
                    <a:t>Ciało</a:t>
                  </a:r>
                </a:p>
              </p:txBody>
            </p:sp>
            <p:sp>
              <p:nvSpPr>
                <p:cNvPr id="46" name="PoleTekstowe 159">
                  <a:extLst>
                    <a:ext uri="{FF2B5EF4-FFF2-40B4-BE49-F238E27FC236}">
                      <a16:creationId xmlns:a16="http://schemas.microsoft.com/office/drawing/2014/main" id="{6126A326-47D4-0E4B-90DA-2220CF3AD78C}"/>
                    </a:ext>
                  </a:extLst>
                </p:cNvPr>
                <p:cNvSpPr txBox="1"/>
                <p:nvPr/>
              </p:nvSpPr>
              <p:spPr>
                <a:xfrm>
                  <a:off x="3526583" y="889891"/>
                  <a:ext cx="1439186" cy="61593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3200" dirty="0">
                      <a:solidFill>
                        <a:srgbClr val="852B75"/>
                      </a:solidFill>
                    </a:rPr>
                    <a:t>Ciało</a:t>
                  </a:r>
                </a:p>
              </p:txBody>
            </p:sp>
          </p:grpSp>
          <p:grpSp>
            <p:nvGrpSpPr>
              <p:cNvPr id="39" name="Grupa 38">
                <a:extLst>
                  <a:ext uri="{FF2B5EF4-FFF2-40B4-BE49-F238E27FC236}">
                    <a16:creationId xmlns:a16="http://schemas.microsoft.com/office/drawing/2014/main" id="{E6CFBE36-6BFA-9244-98F4-7DCA406F4D70}"/>
                  </a:ext>
                </a:extLst>
              </p:cNvPr>
              <p:cNvGrpSpPr/>
              <p:nvPr/>
            </p:nvGrpSpPr>
            <p:grpSpPr>
              <a:xfrm>
                <a:off x="2293882" y="1474075"/>
                <a:ext cx="3904593" cy="3904593"/>
                <a:chOff x="2293882" y="1474075"/>
                <a:chExt cx="3904593" cy="3904593"/>
              </a:xfrm>
            </p:grpSpPr>
            <p:sp>
              <p:nvSpPr>
                <p:cNvPr id="43" name="Owal 42">
                  <a:extLst>
                    <a:ext uri="{FF2B5EF4-FFF2-40B4-BE49-F238E27FC236}">
                      <a16:creationId xmlns:a16="http://schemas.microsoft.com/office/drawing/2014/main" id="{8D15B812-7D5C-794C-BD93-67B1528209CC}"/>
                    </a:ext>
                  </a:extLst>
                </p:cNvPr>
                <p:cNvSpPr/>
                <p:nvPr/>
              </p:nvSpPr>
              <p:spPr>
                <a:xfrm>
                  <a:off x="2293882" y="1474075"/>
                  <a:ext cx="3904593" cy="3904593"/>
                </a:xfrm>
                <a:prstGeom prst="ellipse">
                  <a:avLst/>
                </a:prstGeom>
                <a:solidFill>
                  <a:srgbClr val="D5FFD4"/>
                </a:solidFill>
                <a:ln>
                  <a:solidFill>
                    <a:srgbClr val="99D14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2000"/>
                </a:p>
              </p:txBody>
            </p:sp>
            <p:sp>
              <p:nvSpPr>
                <p:cNvPr id="44" name="PoleTekstowe 157">
                  <a:extLst>
                    <a:ext uri="{FF2B5EF4-FFF2-40B4-BE49-F238E27FC236}">
                      <a16:creationId xmlns:a16="http://schemas.microsoft.com/office/drawing/2014/main" id="{DDE8CC06-632C-D846-8B5C-2CB20B7764E4}"/>
                    </a:ext>
                  </a:extLst>
                </p:cNvPr>
                <p:cNvSpPr txBox="1"/>
                <p:nvPr/>
              </p:nvSpPr>
              <p:spPr>
                <a:xfrm>
                  <a:off x="3526585" y="1688677"/>
                  <a:ext cx="1439186" cy="61593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3200" dirty="0">
                      <a:solidFill>
                        <a:srgbClr val="009142"/>
                      </a:solidFill>
                    </a:rPr>
                    <a:t>Dusza</a:t>
                  </a:r>
                </a:p>
              </p:txBody>
            </p:sp>
          </p:grpSp>
          <p:grpSp>
            <p:nvGrpSpPr>
              <p:cNvPr id="40" name="Grupa 39">
                <a:extLst>
                  <a:ext uri="{FF2B5EF4-FFF2-40B4-BE49-F238E27FC236}">
                    <a16:creationId xmlns:a16="http://schemas.microsoft.com/office/drawing/2014/main" id="{BE24915A-ECEE-6945-A9C2-B45A294FB2F4}"/>
                  </a:ext>
                </a:extLst>
              </p:cNvPr>
              <p:cNvGrpSpPr/>
              <p:nvPr/>
            </p:nvGrpSpPr>
            <p:grpSpPr>
              <a:xfrm>
                <a:off x="3226675" y="2406868"/>
                <a:ext cx="2039005" cy="2039005"/>
                <a:chOff x="3226675" y="2406868"/>
                <a:chExt cx="2039005" cy="2039005"/>
              </a:xfrm>
            </p:grpSpPr>
            <p:sp>
              <p:nvSpPr>
                <p:cNvPr id="41" name="Owal 40">
                  <a:extLst>
                    <a:ext uri="{FF2B5EF4-FFF2-40B4-BE49-F238E27FC236}">
                      <a16:creationId xmlns:a16="http://schemas.microsoft.com/office/drawing/2014/main" id="{0151A132-40E2-8740-A2AA-14625266830C}"/>
                    </a:ext>
                  </a:extLst>
                </p:cNvPr>
                <p:cNvSpPr/>
                <p:nvPr/>
              </p:nvSpPr>
              <p:spPr>
                <a:xfrm>
                  <a:off x="3226675" y="2406868"/>
                  <a:ext cx="2039005" cy="2039005"/>
                </a:xfrm>
                <a:prstGeom prst="ellipse">
                  <a:avLst/>
                </a:prstGeom>
                <a:solidFill>
                  <a:srgbClr val="F8F9BC"/>
                </a:solidFill>
                <a:ln>
                  <a:solidFill>
                    <a:srgbClr val="BBAD1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2000" dirty="0"/>
                </a:p>
              </p:txBody>
            </p:sp>
            <p:sp>
              <p:nvSpPr>
                <p:cNvPr id="42" name="PoleTekstowe 155">
                  <a:extLst>
                    <a:ext uri="{FF2B5EF4-FFF2-40B4-BE49-F238E27FC236}">
                      <a16:creationId xmlns:a16="http://schemas.microsoft.com/office/drawing/2014/main" id="{3D55888F-16F5-ED4B-AA34-EC11439CACFB}"/>
                    </a:ext>
                  </a:extLst>
                </p:cNvPr>
                <p:cNvSpPr txBox="1"/>
                <p:nvPr/>
              </p:nvSpPr>
              <p:spPr>
                <a:xfrm>
                  <a:off x="3526584" y="2621470"/>
                  <a:ext cx="1439187" cy="615934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3200" dirty="0">
                      <a:solidFill>
                        <a:srgbClr val="A9920F"/>
                      </a:solidFill>
                    </a:rPr>
                    <a:t>Duch</a:t>
                  </a:r>
                </a:p>
              </p:txBody>
            </p:sp>
          </p:grpSp>
        </p:grpSp>
        <p:sp>
          <p:nvSpPr>
            <p:cNvPr id="47" name="PoleTekstowe 160">
              <a:extLst>
                <a:ext uri="{FF2B5EF4-FFF2-40B4-BE49-F238E27FC236}">
                  <a16:creationId xmlns:a16="http://schemas.microsoft.com/office/drawing/2014/main" id="{B64B5C06-04A3-5B47-A51D-E5474B6701B6}"/>
                </a:ext>
              </a:extLst>
            </p:cNvPr>
            <p:cNvSpPr txBox="1"/>
            <p:nvPr/>
          </p:nvSpPr>
          <p:spPr>
            <a:xfrm>
              <a:off x="2051072" y="5538843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instynkt</a:t>
              </a:r>
            </a:p>
          </p:txBody>
        </p:sp>
        <p:sp>
          <p:nvSpPr>
            <p:cNvPr id="48" name="PoleTekstowe 161">
              <a:extLst>
                <a:ext uri="{FF2B5EF4-FFF2-40B4-BE49-F238E27FC236}">
                  <a16:creationId xmlns:a16="http://schemas.microsoft.com/office/drawing/2014/main" id="{7BE80563-4852-CA40-ADF6-0612A27A8F72}"/>
                </a:ext>
              </a:extLst>
            </p:cNvPr>
            <p:cNvSpPr txBox="1"/>
            <p:nvPr/>
          </p:nvSpPr>
          <p:spPr>
            <a:xfrm>
              <a:off x="241748" y="4863662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emocje</a:t>
              </a:r>
            </a:p>
          </p:txBody>
        </p:sp>
        <p:sp>
          <p:nvSpPr>
            <p:cNvPr id="49" name="PoleTekstowe 162">
              <a:extLst>
                <a:ext uri="{FF2B5EF4-FFF2-40B4-BE49-F238E27FC236}">
                  <a16:creationId xmlns:a16="http://schemas.microsoft.com/office/drawing/2014/main" id="{571A3FD8-B904-1E49-9578-197F8B7D1C74}"/>
                </a:ext>
              </a:extLst>
            </p:cNvPr>
            <p:cNvSpPr txBox="1"/>
            <p:nvPr/>
          </p:nvSpPr>
          <p:spPr>
            <a:xfrm>
              <a:off x="252457" y="5228155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/>
                <a:t>umysł</a:t>
              </a:r>
              <a:endParaRPr lang="pl-PL" sz="2000" i="1" dirty="0"/>
            </a:p>
          </p:txBody>
        </p:sp>
        <p:sp>
          <p:nvSpPr>
            <p:cNvPr id="50" name="PoleTekstowe 163">
              <a:extLst>
                <a:ext uri="{FF2B5EF4-FFF2-40B4-BE49-F238E27FC236}">
                  <a16:creationId xmlns:a16="http://schemas.microsoft.com/office/drawing/2014/main" id="{17113EF1-A1DA-E84E-95E6-36588BA1706B}"/>
                </a:ext>
              </a:extLst>
            </p:cNvPr>
            <p:cNvSpPr txBox="1"/>
            <p:nvPr/>
          </p:nvSpPr>
          <p:spPr>
            <a:xfrm>
              <a:off x="1029654" y="5908974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/>
                <a:t>wola</a:t>
              </a:r>
              <a:endParaRPr lang="pl-PL" sz="2000" i="1" dirty="0"/>
            </a:p>
          </p:txBody>
        </p:sp>
        <p:sp>
          <p:nvSpPr>
            <p:cNvPr id="51" name="PoleTekstowe 164">
              <a:extLst>
                <a:ext uri="{FF2B5EF4-FFF2-40B4-BE49-F238E27FC236}">
                  <a16:creationId xmlns:a16="http://schemas.microsoft.com/office/drawing/2014/main" id="{1142C087-A2FA-CB4B-92C4-1CE298107100}"/>
                </a:ext>
              </a:extLst>
            </p:cNvPr>
            <p:cNvSpPr txBox="1"/>
            <p:nvPr/>
          </p:nvSpPr>
          <p:spPr>
            <a:xfrm>
              <a:off x="1104367" y="6371623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działania</a:t>
              </a:r>
            </a:p>
          </p:txBody>
        </p:sp>
        <p:sp>
          <p:nvSpPr>
            <p:cNvPr id="52" name="PoleTekstowe 165">
              <a:extLst>
                <a:ext uri="{FF2B5EF4-FFF2-40B4-BE49-F238E27FC236}">
                  <a16:creationId xmlns:a16="http://schemas.microsoft.com/office/drawing/2014/main" id="{DEC1C544-401C-8243-998B-ABE053DD3654}"/>
                </a:ext>
              </a:extLst>
            </p:cNvPr>
            <p:cNvSpPr txBox="1"/>
            <p:nvPr/>
          </p:nvSpPr>
          <p:spPr>
            <a:xfrm>
              <a:off x="1033748" y="5151809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/>
                <a:t>świadomość</a:t>
              </a:r>
              <a:endParaRPr lang="pl-PL" sz="2000" i="1" dirty="0"/>
            </a:p>
          </p:txBody>
        </p:sp>
        <p:sp>
          <p:nvSpPr>
            <p:cNvPr id="53" name="PoleTekstowe 166">
              <a:extLst>
                <a:ext uri="{FF2B5EF4-FFF2-40B4-BE49-F238E27FC236}">
                  <a16:creationId xmlns:a16="http://schemas.microsoft.com/office/drawing/2014/main" id="{8F168351-3B16-EC45-A5D6-8BD2B8AE1E2C}"/>
                </a:ext>
              </a:extLst>
            </p:cNvPr>
            <p:cNvSpPr txBox="1"/>
            <p:nvPr/>
          </p:nvSpPr>
          <p:spPr>
            <a:xfrm>
              <a:off x="1172079" y="5379422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sumienie</a:t>
              </a:r>
            </a:p>
          </p:txBody>
        </p:sp>
        <p:sp>
          <p:nvSpPr>
            <p:cNvPr id="54" name="PoleTekstowe 167">
              <a:extLst>
                <a:ext uri="{FF2B5EF4-FFF2-40B4-BE49-F238E27FC236}">
                  <a16:creationId xmlns:a16="http://schemas.microsoft.com/office/drawing/2014/main" id="{BB508754-DE83-024C-AF9A-52B57EFC1848}"/>
                </a:ext>
              </a:extLst>
            </p:cNvPr>
            <p:cNvSpPr txBox="1"/>
            <p:nvPr/>
          </p:nvSpPr>
          <p:spPr>
            <a:xfrm>
              <a:off x="107787" y="4096794"/>
              <a:ext cx="1073209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/>
                <a:t>odruchy</a:t>
              </a:r>
              <a:endParaRPr lang="pl-PL" sz="2000" i="1" dirty="0"/>
            </a:p>
          </p:txBody>
        </p:sp>
        <p:sp>
          <p:nvSpPr>
            <p:cNvPr id="55" name="PoleTekstowe 168">
              <a:extLst>
                <a:ext uri="{FF2B5EF4-FFF2-40B4-BE49-F238E27FC236}">
                  <a16:creationId xmlns:a16="http://schemas.microsoft.com/office/drawing/2014/main" id="{B7998BDC-B5A4-F44D-AD8D-68862BDED508}"/>
                </a:ext>
              </a:extLst>
            </p:cNvPr>
            <p:cNvSpPr txBox="1"/>
            <p:nvPr/>
          </p:nvSpPr>
          <p:spPr>
            <a:xfrm>
              <a:off x="1311609" y="4924457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wartości</a:t>
              </a:r>
            </a:p>
          </p:txBody>
        </p:sp>
        <p:sp>
          <p:nvSpPr>
            <p:cNvPr id="56" name="PoleTekstowe 169">
              <a:extLst>
                <a:ext uri="{FF2B5EF4-FFF2-40B4-BE49-F238E27FC236}">
                  <a16:creationId xmlns:a16="http://schemas.microsoft.com/office/drawing/2014/main" id="{539EECDE-1C6D-A64C-95FE-BA4FBA23F20F}"/>
                </a:ext>
              </a:extLst>
            </p:cNvPr>
            <p:cNvSpPr txBox="1"/>
            <p:nvPr/>
          </p:nvSpPr>
          <p:spPr>
            <a:xfrm>
              <a:off x="1841666" y="4521474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charakter</a:t>
              </a:r>
            </a:p>
          </p:txBody>
        </p:sp>
        <p:sp>
          <p:nvSpPr>
            <p:cNvPr id="57" name="PoleTekstowe 170">
              <a:extLst>
                <a:ext uri="{FF2B5EF4-FFF2-40B4-BE49-F238E27FC236}">
                  <a16:creationId xmlns:a16="http://schemas.microsoft.com/office/drawing/2014/main" id="{8F933B95-5AA5-5144-B068-1B98F30EEECE}"/>
                </a:ext>
              </a:extLst>
            </p:cNvPr>
            <p:cNvSpPr txBox="1"/>
            <p:nvPr/>
          </p:nvSpPr>
          <p:spPr>
            <a:xfrm>
              <a:off x="414083" y="4490845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/>
                <a:t>uczucia</a:t>
              </a:r>
              <a:endParaRPr lang="pl-PL" sz="2000" i="1" dirty="0"/>
            </a:p>
          </p:txBody>
        </p:sp>
        <p:sp>
          <p:nvSpPr>
            <p:cNvPr id="58" name="PoleTekstowe 43">
              <a:extLst>
                <a:ext uri="{FF2B5EF4-FFF2-40B4-BE49-F238E27FC236}">
                  <a16:creationId xmlns:a16="http://schemas.microsoft.com/office/drawing/2014/main" id="{46AA4D3E-CBC1-5B48-89C4-982D64FCB996}"/>
                </a:ext>
              </a:extLst>
            </p:cNvPr>
            <p:cNvSpPr txBox="1"/>
            <p:nvPr/>
          </p:nvSpPr>
          <p:spPr>
            <a:xfrm>
              <a:off x="109681" y="5693030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zmysły</a:t>
              </a:r>
            </a:p>
          </p:txBody>
        </p:sp>
        <p:sp>
          <p:nvSpPr>
            <p:cNvPr id="59" name="PoleTekstowe 44">
              <a:extLst>
                <a:ext uri="{FF2B5EF4-FFF2-40B4-BE49-F238E27FC236}">
                  <a16:creationId xmlns:a16="http://schemas.microsoft.com/office/drawing/2014/main" id="{49B5E335-F668-E844-89EE-DCD92A46066A}"/>
                </a:ext>
              </a:extLst>
            </p:cNvPr>
            <p:cNvSpPr txBox="1"/>
            <p:nvPr/>
          </p:nvSpPr>
          <p:spPr>
            <a:xfrm>
              <a:off x="275739" y="6124639"/>
              <a:ext cx="1281857" cy="2520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000" i="1" dirty="0"/>
                <a:t>mięśnie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0140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A gdyby narysować to inaczej?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6ECF0629-7DE5-0045-99CE-CC6C8618408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637875" y="2028322"/>
            <a:ext cx="4216400" cy="4351337"/>
          </a:xfrm>
          <a:prstGeom prst="rect">
            <a:avLst/>
          </a:prstGeom>
        </p:spPr>
      </p:pic>
      <p:pic>
        <p:nvPicPr>
          <p:cNvPr id="4" name="Picture 2" descr="Emblemat znaczek logo Mercedes 100mm MB 124 Vito - 8953482743 - oficjalne  archiwum Allegro">
            <a:extLst>
              <a:ext uri="{FF2B5EF4-FFF2-40B4-BE49-F238E27FC236}">
                <a16:creationId xmlns:a16="http://schemas.microsoft.com/office/drawing/2014/main" id="{FBE0015D-9E75-5684-C42A-C5E70A9B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" y="1809221"/>
            <a:ext cx="2770081" cy="26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90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0CE96D-5D99-E142-B90D-E6BE1657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Mądrość a myślenia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2EABFD-FD0C-6A47-B451-3A150C0D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Jeżeli w twoje serce wstąpi </a:t>
            </a:r>
            <a:r>
              <a:rPr lang="pl-PL" b="1" i="1" dirty="0"/>
              <a:t>mądrość</a:t>
            </a:r>
            <a:r>
              <a:rPr lang="pl-PL" i="1" dirty="0"/>
              <a:t> </a:t>
            </a:r>
          </a:p>
          <a:p>
            <a:r>
              <a:rPr lang="pl-PL" i="1" dirty="0"/>
              <a:t>	i </a:t>
            </a:r>
            <a:r>
              <a:rPr lang="pl-PL" b="1" i="1" dirty="0"/>
              <a:t>poznanie</a:t>
            </a:r>
            <a:r>
              <a:rPr lang="pl-PL" i="1" dirty="0"/>
              <a:t> będzie miłe twojej duszy, </a:t>
            </a:r>
          </a:p>
          <a:p>
            <a:r>
              <a:rPr lang="pl-PL" b="1" i="1" dirty="0"/>
              <a:t>rozwaga</a:t>
            </a:r>
            <a:r>
              <a:rPr lang="pl-PL" i="1" dirty="0"/>
              <a:t> będzie czuwać nad tobą, </a:t>
            </a:r>
          </a:p>
          <a:p>
            <a:r>
              <a:rPr lang="pl-PL" i="1" dirty="0"/>
              <a:t>	a </a:t>
            </a:r>
            <a:r>
              <a:rPr lang="pl-PL" b="1" i="1" u="sng" dirty="0"/>
              <a:t>myślenie</a:t>
            </a:r>
            <a:r>
              <a:rPr lang="pl-PL" i="1" dirty="0"/>
              <a:t> będzie ciebie chronić. (</a:t>
            </a:r>
            <a:r>
              <a:rPr lang="pl-PL" i="1" dirty="0" err="1"/>
              <a:t>Przyp</a:t>
            </a:r>
            <a:r>
              <a:rPr lang="pl-PL" i="1" dirty="0"/>
              <a:t> 2:10)</a:t>
            </a:r>
          </a:p>
          <a:p>
            <a:endParaRPr lang="pl-PL" i="1" dirty="0"/>
          </a:p>
          <a:p>
            <a:r>
              <a:rPr lang="pl-PL" i="1" dirty="0"/>
              <a:t>Bóg dał nam ducha trzeźwego </a:t>
            </a:r>
            <a:r>
              <a:rPr lang="pl-PL" b="1" i="1" u="sng" dirty="0"/>
              <a:t>myślenia</a:t>
            </a:r>
            <a:r>
              <a:rPr lang="pl-PL" i="1" dirty="0"/>
              <a:t>. (2Tm1:7)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42E398-80B0-3D40-B224-7FA3F1A72A54}"/>
              </a:ext>
            </a:extLst>
          </p:cNvPr>
          <p:cNvSpPr txBox="1"/>
          <p:nvPr/>
        </p:nvSpPr>
        <p:spPr>
          <a:xfrm>
            <a:off x="9082088" y="809962"/>
            <a:ext cx="245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7200" b="1" dirty="0" err="1">
                <a:cs typeface="+mj-cs"/>
              </a:rPr>
              <a:t>תָּבוּן</a:t>
            </a:r>
            <a:endParaRPr lang="pl-PL" sz="6600" b="1" dirty="0">
              <a:cs typeface="+mj-cs"/>
            </a:endParaRPr>
          </a:p>
          <a:p>
            <a:r>
              <a:rPr lang="pl-PL" sz="5400" i="1" dirty="0" err="1">
                <a:cs typeface="+mj-cs"/>
              </a:rPr>
              <a:t>tabuwn</a:t>
            </a:r>
            <a:endParaRPr lang="pl-PL" sz="5400" dirty="0">
              <a:cs typeface="+mj-c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0934B57-DEF1-4549-9D01-4A27A629EC04}"/>
              </a:ext>
            </a:extLst>
          </p:cNvPr>
          <p:cNvSpPr txBox="1"/>
          <p:nvPr/>
        </p:nvSpPr>
        <p:spPr>
          <a:xfrm>
            <a:off x="7620000" y="4999812"/>
            <a:ext cx="5024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cs typeface="+mj-cs"/>
              </a:rPr>
              <a:t>Σωφρονισμου</a:t>
            </a:r>
            <a:endParaRPr lang="pl-PL" sz="5400" b="1" dirty="0">
              <a:cs typeface="+mj-cs"/>
            </a:endParaRPr>
          </a:p>
          <a:p>
            <a:r>
              <a:rPr lang="pl-PL" sz="5400" i="1" dirty="0" err="1">
                <a:cs typeface="+mj-cs"/>
              </a:rPr>
              <a:t>sōfronismou</a:t>
            </a:r>
            <a:endParaRPr lang="pl-PL" sz="4000" i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31054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Aktywności człowieka </a:t>
            </a:r>
            <a:r>
              <a:rPr lang="pl-PL" dirty="0" err="1"/>
              <a:t>trójjedynego</a:t>
            </a:r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6ECF0629-7DE5-0045-99CE-CC6C8618408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503341" y="1926722"/>
            <a:ext cx="4216400" cy="435133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04E3812-C753-FA4C-AC20-F9306A3462DD}"/>
              </a:ext>
            </a:extLst>
          </p:cNvPr>
          <p:cNvSpPr txBox="1"/>
          <p:nvPr/>
        </p:nvSpPr>
        <p:spPr>
          <a:xfrm>
            <a:off x="8381118" y="5744651"/>
            <a:ext cx="3269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4400" b="1">
                <a:solidFill>
                  <a:srgbClr val="C00000"/>
                </a:solidFill>
              </a:defRPr>
            </a:lvl1pPr>
          </a:lstStyle>
          <a:p>
            <a:r>
              <a:rPr lang="pl-PL" dirty="0"/>
              <a:t>Inne osoby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964CDDA-A728-904C-856F-1406A3233437}"/>
              </a:ext>
            </a:extLst>
          </p:cNvPr>
          <p:cNvSpPr txBox="1"/>
          <p:nvPr/>
        </p:nvSpPr>
        <p:spPr>
          <a:xfrm>
            <a:off x="451886" y="4164044"/>
            <a:ext cx="2390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C00000"/>
                </a:solidFill>
              </a:rPr>
              <a:t>Świat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FE5796F-90E2-F840-A41C-0656AEF12B1D}"/>
              </a:ext>
            </a:extLst>
          </p:cNvPr>
          <p:cNvSpPr txBox="1"/>
          <p:nvPr/>
        </p:nvSpPr>
        <p:spPr>
          <a:xfrm>
            <a:off x="8099878" y="1305967"/>
            <a:ext cx="2390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4400" b="1">
                <a:solidFill>
                  <a:srgbClr val="C00000"/>
                </a:solidFill>
              </a:defRPr>
            </a:lvl1pPr>
          </a:lstStyle>
          <a:p>
            <a:r>
              <a:rPr lang="pl-PL" dirty="0"/>
              <a:t>Bóg</a:t>
            </a:r>
          </a:p>
        </p:txBody>
      </p:sp>
      <p:sp>
        <p:nvSpPr>
          <p:cNvPr id="6" name="Strzałka w lewo i prawo 5">
            <a:extLst>
              <a:ext uri="{FF2B5EF4-FFF2-40B4-BE49-F238E27FC236}">
                <a16:creationId xmlns:a16="http://schemas.microsoft.com/office/drawing/2014/main" id="{0F7F7762-CB44-0B47-ADD4-181458980558}"/>
              </a:ext>
            </a:extLst>
          </p:cNvPr>
          <p:cNvSpPr/>
          <p:nvPr/>
        </p:nvSpPr>
        <p:spPr>
          <a:xfrm rot="21079014">
            <a:off x="1976338" y="4023963"/>
            <a:ext cx="1728439" cy="76943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lewo i prawo 11">
            <a:extLst>
              <a:ext uri="{FF2B5EF4-FFF2-40B4-BE49-F238E27FC236}">
                <a16:creationId xmlns:a16="http://schemas.microsoft.com/office/drawing/2014/main" id="{AC8BDC5A-E425-7B45-9508-3FF6CC531468}"/>
              </a:ext>
            </a:extLst>
          </p:cNvPr>
          <p:cNvSpPr/>
          <p:nvPr/>
        </p:nvSpPr>
        <p:spPr>
          <a:xfrm rot="20225061">
            <a:off x="6428395" y="1671009"/>
            <a:ext cx="1728439" cy="76943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lewo i prawo 12">
            <a:extLst>
              <a:ext uri="{FF2B5EF4-FFF2-40B4-BE49-F238E27FC236}">
                <a16:creationId xmlns:a16="http://schemas.microsoft.com/office/drawing/2014/main" id="{EB387697-3E9C-724A-AAA2-AC5A1BF1D1EF}"/>
              </a:ext>
            </a:extLst>
          </p:cNvPr>
          <p:cNvSpPr/>
          <p:nvPr/>
        </p:nvSpPr>
        <p:spPr>
          <a:xfrm rot="551350">
            <a:off x="6602333" y="5451838"/>
            <a:ext cx="1728439" cy="76943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61369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Heniek Wieja…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78AD70-2587-E242-800E-21E1F284A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910" y="1379349"/>
            <a:ext cx="7554666" cy="5478651"/>
          </a:xfrm>
          <a:prstGeom prst="rect">
            <a:avLst/>
          </a:prstGeom>
        </p:spPr>
      </p:pic>
      <p:pic>
        <p:nvPicPr>
          <p:cNvPr id="3" name="Picture 2" descr="Emblemat znaczek logo Mercedes 100mm MB 124 Vito - 8953482743 - oficjalne  archiwum Allegro">
            <a:extLst>
              <a:ext uri="{FF2B5EF4-FFF2-40B4-BE49-F238E27FC236}">
                <a16:creationId xmlns:a16="http://schemas.microsoft.com/office/drawing/2014/main" id="{D54DFDD3-4086-4C06-05F5-C0E22CD14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665" y="5147856"/>
            <a:ext cx="1369749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329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EB0319EE-E51C-7347-A9BE-7A86988A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22" y="495300"/>
            <a:ext cx="3541887" cy="265641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988D7F8E-E9AC-074A-B712-77E1605E0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59" b="12516"/>
          <a:stretch/>
        </p:blipFill>
        <p:spPr>
          <a:xfrm>
            <a:off x="1824565" y="2455333"/>
            <a:ext cx="6038778" cy="342053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2145211-DDFA-E146-AD03-7B761ED02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71" b="11954"/>
          <a:stretch/>
        </p:blipFill>
        <p:spPr>
          <a:xfrm>
            <a:off x="6757104" y="3776134"/>
            <a:ext cx="4721577" cy="265853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C435EF0E-245E-F64B-B566-75FE8AF7F3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01" b="13506"/>
          <a:stretch/>
        </p:blipFill>
        <p:spPr>
          <a:xfrm>
            <a:off x="7145865" y="495300"/>
            <a:ext cx="3944057" cy="22479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1308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86677C-422D-6E4D-B424-5C9CFB72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C11DC5-E162-2541-9B1E-3450157C3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9600"/>
            <a:ext cx="8128000" cy="49784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7FDB9E9-E151-7B43-A158-284300EE1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467" y="5239278"/>
            <a:ext cx="482600" cy="685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D29EF6E-B9D4-5A44-84E1-7B94D3789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817" y="3424766"/>
            <a:ext cx="444500" cy="6604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069DD9F-28F5-E644-8BEF-F84E5D010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9300" y="4325672"/>
            <a:ext cx="4445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123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561E637-F863-DA42-B72D-47B840CA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932" y="2263504"/>
            <a:ext cx="1776427" cy="252439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722618B-1A6B-C44C-BC7C-33C681A78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682" y="773733"/>
            <a:ext cx="1636183" cy="24309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0EC2E1E-DA6A-914E-8865-F5078FC2C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099" y="1385267"/>
            <a:ext cx="1636183" cy="247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116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FA27A1-A888-5C4E-BF0B-51DA8F72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1Tes 5:23 </a:t>
            </a:r>
            <a:r>
              <a:rPr lang="pl-PL" dirty="0" err="1"/>
              <a:t>ubg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8DF4FF-9634-334F-9423-BBE684A93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4367498"/>
          </a:xfrm>
        </p:spPr>
        <p:txBody>
          <a:bodyPr>
            <a:normAutofit/>
          </a:bodyPr>
          <a:lstStyle/>
          <a:p>
            <a:r>
              <a:rPr lang="pl-PL" sz="3200" dirty="0"/>
              <a:t>A sam Bóg pokoju niech was w pełni uświęci, a cały wasz </a:t>
            </a:r>
            <a:r>
              <a:rPr lang="pl-PL" sz="3200" b="1" dirty="0"/>
              <a:t>duch</a:t>
            </a:r>
            <a:r>
              <a:rPr lang="pl-PL" sz="3200" dirty="0"/>
              <a:t>, </a:t>
            </a:r>
            <a:r>
              <a:rPr lang="pl-PL" sz="3200" b="1" dirty="0"/>
              <a:t>dusza</a:t>
            </a:r>
            <a:r>
              <a:rPr lang="pl-PL" sz="3200" dirty="0"/>
              <a:t> i </a:t>
            </a:r>
            <a:r>
              <a:rPr lang="pl-PL" sz="3200" b="1" dirty="0"/>
              <a:t>ciało</a:t>
            </a:r>
            <a:r>
              <a:rPr lang="pl-PL" sz="3200" dirty="0"/>
              <a:t> niech będą zachowane bez zarzutu na przyjście naszego Pana Jezusa Chrystusa.</a:t>
            </a:r>
          </a:p>
        </p:txBody>
      </p:sp>
    </p:spTree>
    <p:extLst>
      <p:ext uri="{BB962C8B-B14F-4D97-AF65-F5344CB8AC3E}">
        <p14:creationId xmlns:p14="http://schemas.microsoft.com/office/powerpoint/2010/main" val="39228087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FA27A1-A888-5C4E-BF0B-51DA8F72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1Tes 5:23 </a:t>
            </a:r>
            <a:r>
              <a:rPr lang="pl-PL" dirty="0" err="1"/>
              <a:t>ubg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8DF4FF-9634-334F-9423-BBE684A93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8"/>
            <a:ext cx="10515600" cy="4587631"/>
          </a:xfrm>
        </p:spPr>
        <p:txBody>
          <a:bodyPr>
            <a:normAutofit/>
          </a:bodyPr>
          <a:lstStyle/>
          <a:p>
            <a:r>
              <a:rPr lang="pl-PL" sz="3200" dirty="0"/>
              <a:t>A sam Bóg pokoju niech was w pełni uświęci, a cały wasz </a:t>
            </a:r>
            <a:r>
              <a:rPr lang="pl-PL" sz="3200" b="1" dirty="0"/>
              <a:t>duch (</a:t>
            </a:r>
            <a:r>
              <a:rPr lang="el-GR" sz="3200" b="1" dirty="0" err="1"/>
              <a:t>πνευμα</a:t>
            </a:r>
            <a:r>
              <a:rPr lang="el-GR" sz="3200" b="1" dirty="0"/>
              <a:t> </a:t>
            </a:r>
            <a:r>
              <a:rPr lang="pl-PL" sz="3200" b="1" dirty="0" err="1"/>
              <a:t>pneuma</a:t>
            </a:r>
            <a:r>
              <a:rPr lang="pl-PL" sz="3200" b="1" dirty="0"/>
              <a:t>)</a:t>
            </a:r>
            <a:r>
              <a:rPr lang="pl-PL" sz="3200" dirty="0"/>
              <a:t>, </a:t>
            </a:r>
            <a:r>
              <a:rPr lang="pl-PL" sz="3200" b="1" dirty="0"/>
              <a:t>dusza (</a:t>
            </a:r>
            <a:r>
              <a:rPr lang="el-GR" sz="3200" b="1" dirty="0" err="1"/>
              <a:t>ψυχη</a:t>
            </a:r>
            <a:r>
              <a:rPr lang="el-GR" sz="3200" b="1" dirty="0"/>
              <a:t> </a:t>
            </a:r>
            <a:r>
              <a:rPr lang="pl-PL" sz="3200" b="1" dirty="0" err="1"/>
              <a:t>psychē</a:t>
            </a:r>
            <a:r>
              <a:rPr lang="pl-PL" sz="3200" b="1" dirty="0"/>
              <a:t>)</a:t>
            </a:r>
            <a:r>
              <a:rPr lang="pl-PL" sz="3200" dirty="0"/>
              <a:t> i </a:t>
            </a:r>
            <a:r>
              <a:rPr lang="pl-PL" sz="3200" b="1" dirty="0"/>
              <a:t>ciało (</a:t>
            </a:r>
            <a:r>
              <a:rPr lang="el-GR" sz="3200" b="1" dirty="0" err="1"/>
              <a:t>σωμα</a:t>
            </a:r>
            <a:r>
              <a:rPr lang="el-GR" sz="3200" b="1" dirty="0"/>
              <a:t> </a:t>
            </a:r>
            <a:r>
              <a:rPr lang="pl-PL" sz="3200" b="1" dirty="0" err="1"/>
              <a:t>sōma</a:t>
            </a:r>
            <a:r>
              <a:rPr lang="pl-PL" sz="3200" b="1" dirty="0"/>
              <a:t>)</a:t>
            </a:r>
            <a:r>
              <a:rPr lang="pl-PL" sz="3200" dirty="0"/>
              <a:t> niech będą zachowane bez zarzutu na przyjście naszego Pana Jezusa Chrystusa.</a:t>
            </a:r>
          </a:p>
        </p:txBody>
      </p:sp>
    </p:spTree>
    <p:extLst>
      <p:ext uri="{BB962C8B-B14F-4D97-AF65-F5344CB8AC3E}">
        <p14:creationId xmlns:p14="http://schemas.microsoft.com/office/powerpoint/2010/main" val="4485221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C5AC834-63AE-9B49-9770-47979060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05" y="336884"/>
            <a:ext cx="6309895" cy="3549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9A4935-D2B6-2440-824D-0E20F8C9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039" y="2795783"/>
            <a:ext cx="6836709" cy="384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79865C7-EAEE-AF47-8B56-1F498FCBB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90" t="38907" r="11780"/>
          <a:stretch/>
        </p:blipFill>
        <p:spPr>
          <a:xfrm>
            <a:off x="6991536" y="658618"/>
            <a:ext cx="4880612" cy="28127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42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B79865C7-EAEE-AF47-8B56-1F498FCB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05" y="336884"/>
            <a:ext cx="11208085" cy="630454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EE8A78-2A90-F742-B0BF-09CBE4DC2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05" y="336884"/>
            <a:ext cx="11208085" cy="630454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AB3FA46-5BFF-EA4B-99C1-141322C2D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05" y="336884"/>
            <a:ext cx="11208085" cy="630454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C213DAB-09DB-CB49-AF1E-77F3720E5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05" y="336884"/>
            <a:ext cx="11208085" cy="630454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E49F264-88AE-1C4B-9BAF-41C824E0B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05" y="336884"/>
            <a:ext cx="11208085" cy="630454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B5600ED-785B-6043-8308-3907294C9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05" y="336884"/>
            <a:ext cx="11208085" cy="63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0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77FEFD08-FFB0-8143-A5C2-1B17A10E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04" y="336884"/>
            <a:ext cx="11208085" cy="6304548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6736800A-A5E5-E945-8105-76EA046ED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03" y="336884"/>
            <a:ext cx="11208085" cy="630454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089778E-24AE-BA44-BAD3-BEE195DC6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03" y="336884"/>
            <a:ext cx="11208085" cy="63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7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F08A9E0-EDDE-E742-922D-E9DBA4C2F5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Model</a:t>
            </a:r>
            <a:r>
              <a:rPr lang="pl-PL" dirty="0"/>
              <a:t> – system założeń, pojęć i zależności między nimi pozwalający opisać (modelować) </a:t>
            </a:r>
            <a:r>
              <a:rPr lang="pl-PL" u="sng" dirty="0"/>
              <a:t>w przybliżony sposób</a:t>
            </a:r>
            <a:r>
              <a:rPr lang="pl-PL" dirty="0"/>
              <a:t> jakiś aspekt rzeczywistości.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1E8F157-B40F-0545-A038-655ECE06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AD8B4E1-BDF3-BB4D-B75A-8F8BFE4C4A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Kluczowe słowo: </a:t>
            </a:r>
            <a:r>
              <a:rPr lang="pl-PL" i="1" dirty="0"/>
              <a:t>przybliżony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21081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A może da się tam coś dopisać jeszcze?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FD629FC-556C-5E45-AD1F-285F1EFCA5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32534" y="1398724"/>
            <a:ext cx="5257800" cy="527966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9AD4F65-6F68-944B-AA52-2EBE939F7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94" y="2382119"/>
            <a:ext cx="3549862" cy="36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717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Mój model </a:t>
            </a:r>
            <a:r>
              <a:rPr lang="pl-PL" dirty="0" err="1"/>
              <a:t>trójedynego</a:t>
            </a:r>
            <a:r>
              <a:rPr lang="pl-PL" dirty="0"/>
              <a:t> człowieka ’2018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FD629FC-556C-5E45-AD1F-285F1EFCA5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82934" y="1415657"/>
            <a:ext cx="5257800" cy="52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399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A5F4B3-B23C-8A42-98BC-6343F24E8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Pytania do tej części -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98AD20-26C1-C946-8D49-16C970251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dirty="0"/>
              <a:t>… ?</a:t>
            </a:r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r>
              <a:rPr lang="pl-PL" dirty="0"/>
              <a:t>… ?</a:t>
            </a:r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r>
              <a:rPr lang="pl-PL" dirty="0"/>
              <a:t>…. 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02289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939B5EA-C464-5A47-B949-AD39D960F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#2. Człowiek działający, czyli informacyjny model człowieka.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D8C80E-202D-5047-AF64-7AC4D04D8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74131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FF0232-C5FB-C94E-9F87-FB67C595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Uwagi do materiału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161400-705F-CB4A-873E-CA528F816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dirty="0"/>
              <a:t>Slajdy pochodzą z materiału: „Epistemologia i antropologia. Poznawanie i przetwarzanie informacji przez człowieka” – plik:</a:t>
            </a:r>
            <a:br>
              <a:rPr lang="pl-PL" dirty="0"/>
            </a:br>
            <a:r>
              <a:rPr lang="pl-PL" dirty="0"/>
              <a:t>epistemologia-model-informacyjny - v1.6 - praca na </a:t>
            </a:r>
            <a:r>
              <a:rPr lang="pl-PL" dirty="0" err="1"/>
              <a:t>kolorach.pptx</a:t>
            </a:r>
            <a:br>
              <a:rPr lang="pl-PL" dirty="0"/>
            </a:br>
            <a:r>
              <a:rPr lang="pl-PL" dirty="0"/>
              <a:t>z marca 2023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26094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Jak przebiega informacja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4430465B-B6B2-3D4E-986F-904FCCD243B7}"/>
              </a:ext>
            </a:extLst>
          </p:cNvPr>
          <p:cNvGrpSpPr/>
          <p:nvPr/>
        </p:nvGrpSpPr>
        <p:grpSpPr>
          <a:xfrm>
            <a:off x="2933892" y="2464919"/>
            <a:ext cx="5109648" cy="3560518"/>
            <a:chOff x="-847699" y="2092960"/>
            <a:chExt cx="5109648" cy="3560518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AA1D6EB0-653D-6B45-9A04-C872E796BA1E}"/>
                </a:ext>
              </a:extLst>
            </p:cNvPr>
            <p:cNvGrpSpPr/>
            <p:nvPr/>
          </p:nvGrpSpPr>
          <p:grpSpPr>
            <a:xfrm>
              <a:off x="838200" y="2092960"/>
              <a:ext cx="3423749" cy="3490525"/>
              <a:chOff x="200338" y="340360"/>
              <a:chExt cx="3423749" cy="3490525"/>
            </a:xfrm>
          </p:grpSpPr>
          <p:grpSp>
            <p:nvGrpSpPr>
              <p:cNvPr id="20" name="Grupa 19">
                <a:extLst>
                  <a:ext uri="{FF2B5EF4-FFF2-40B4-BE49-F238E27FC236}">
                    <a16:creationId xmlns:a16="http://schemas.microsoft.com/office/drawing/2014/main" id="{FBD164A1-3E50-B74D-B76B-AAD9E20CFC6A}"/>
                  </a:ext>
                </a:extLst>
              </p:cNvPr>
              <p:cNvGrpSpPr/>
              <p:nvPr/>
            </p:nvGrpSpPr>
            <p:grpSpPr>
              <a:xfrm>
                <a:off x="200338" y="340360"/>
                <a:ext cx="3423749" cy="3490525"/>
                <a:chOff x="7139977" y="1690688"/>
                <a:chExt cx="2691926" cy="2715662"/>
              </a:xfrm>
            </p:grpSpPr>
            <p:grpSp>
              <p:nvGrpSpPr>
                <p:cNvPr id="30" name="Grupa 29">
                  <a:extLst>
                    <a:ext uri="{FF2B5EF4-FFF2-40B4-BE49-F238E27FC236}">
                      <a16:creationId xmlns:a16="http://schemas.microsoft.com/office/drawing/2014/main" id="{5E4DC22E-0E98-5D46-A577-B47FED658E6C}"/>
                    </a:ext>
                  </a:extLst>
                </p:cNvPr>
                <p:cNvGrpSpPr/>
                <p:nvPr/>
              </p:nvGrpSpPr>
              <p:grpSpPr>
                <a:xfrm>
                  <a:off x="7139977" y="1690688"/>
                  <a:ext cx="2691926" cy="2715662"/>
                  <a:chOff x="7139977" y="1690688"/>
                  <a:chExt cx="2691926" cy="2715662"/>
                </a:xfrm>
              </p:grpSpPr>
              <p:sp>
                <p:nvSpPr>
                  <p:cNvPr id="34" name="Dowolny kształt 33">
                    <a:extLst>
                      <a:ext uri="{FF2B5EF4-FFF2-40B4-BE49-F238E27FC236}">
                        <a16:creationId xmlns:a16="http://schemas.microsoft.com/office/drawing/2014/main" id="{89CA4C0B-BE57-5A45-B61B-A4164CB10E7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2275840 w 4551680"/>
                      <a:gd name="connsiteY0" fmla="*/ 0 h 4551680"/>
                      <a:gd name="connsiteX1" fmla="*/ 4246775 w 4551680"/>
                      <a:gd name="connsiteY1" fmla="*/ 1137920 h 4551680"/>
                      <a:gd name="connsiteX2" fmla="*/ 4246775 w 4551680"/>
                      <a:gd name="connsiteY2" fmla="*/ 3413760 h 4551680"/>
                      <a:gd name="connsiteX3" fmla="*/ 2275840 w 4551680"/>
                      <a:gd name="connsiteY3" fmla="*/ 2275840 h 4551680"/>
                      <a:gd name="connsiteX4" fmla="*/ 2275840 w 4551680"/>
                      <a:gd name="connsiteY4" fmla="*/ 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2275840" y="0"/>
                        </a:moveTo>
                        <a:cubicBezTo>
                          <a:pt x="3088919" y="0"/>
                          <a:pt x="3840236" y="433773"/>
                          <a:pt x="4246775" y="1137920"/>
                        </a:cubicBezTo>
                        <a:cubicBezTo>
                          <a:pt x="4653315" y="1842067"/>
                          <a:pt x="4653315" y="2709613"/>
                          <a:pt x="4246775" y="3413760"/>
                        </a:cubicBezTo>
                        <a:lnTo>
                          <a:pt x="2275840" y="2275840"/>
                        </a:lnTo>
                        <a:lnTo>
                          <a:pt x="2275840" y="0"/>
                        </a:lnTo>
                        <a:close/>
                      </a:path>
                    </a:pathLst>
                  </a:custGeom>
                  <a:solidFill>
                    <a:srgbClr val="FFF4C7"/>
                  </a:solidFill>
                  <a:ln>
                    <a:solidFill>
                      <a:srgbClr val="AD8B00"/>
                    </a:solidFill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endParaRPr kumimoji="1" lang="pl-PL" sz="3200" i="1" dirty="0">
                      <a:solidFill>
                        <a:srgbClr val="4C3A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Dowolny kształt 34">
                    <a:extLst>
                      <a:ext uri="{FF2B5EF4-FFF2-40B4-BE49-F238E27FC236}">
                        <a16:creationId xmlns:a16="http://schemas.microsoft.com/office/drawing/2014/main" id="{D2361AC8-ADD8-A441-A35C-21FD059ED33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4246775 w 4551680"/>
                      <a:gd name="connsiteY0" fmla="*/ 3413760 h 4551680"/>
                      <a:gd name="connsiteX1" fmla="*/ 2275840 w 4551680"/>
                      <a:gd name="connsiteY1" fmla="*/ 4551680 h 4551680"/>
                      <a:gd name="connsiteX2" fmla="*/ 304905 w 4551680"/>
                      <a:gd name="connsiteY2" fmla="*/ 3413760 h 4551680"/>
                      <a:gd name="connsiteX3" fmla="*/ 2275840 w 4551680"/>
                      <a:gd name="connsiteY3" fmla="*/ 2275840 h 4551680"/>
                      <a:gd name="connsiteX4" fmla="*/ 4246775 w 4551680"/>
                      <a:gd name="connsiteY4" fmla="*/ 341376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4246775" y="3413760"/>
                        </a:moveTo>
                        <a:cubicBezTo>
                          <a:pt x="3840235" y="4117907"/>
                          <a:pt x="3088919" y="4551680"/>
                          <a:pt x="2275840" y="4551680"/>
                        </a:cubicBezTo>
                        <a:cubicBezTo>
                          <a:pt x="1462761" y="4551680"/>
                          <a:pt x="711444" y="4117907"/>
                          <a:pt x="304905" y="3413760"/>
                        </a:cubicBezTo>
                        <a:lnTo>
                          <a:pt x="2275840" y="2275840"/>
                        </a:lnTo>
                        <a:lnTo>
                          <a:pt x="4246775" y="3413760"/>
                        </a:lnTo>
                        <a:close/>
                      </a:path>
                    </a:pathLst>
                  </a:custGeom>
                  <a:solidFill>
                    <a:srgbClr val="DDF2FF"/>
                  </a:solidFill>
                  <a:ln>
                    <a:solidFill>
                      <a:srgbClr val="0070C0"/>
                    </a:solidFill>
                  </a:ln>
                </p:spPr>
                <p:txBody>
                  <a:bodyPr wrap="none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pl-PL" sz="3200" i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Dowolny kształt 35">
                    <a:extLst>
                      <a:ext uri="{FF2B5EF4-FFF2-40B4-BE49-F238E27FC236}">
                        <a16:creationId xmlns:a16="http://schemas.microsoft.com/office/drawing/2014/main" id="{26C64F20-17AB-004D-A059-61C4E77BAB2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304905 w 4551680"/>
                      <a:gd name="connsiteY0" fmla="*/ 3413760 h 4551680"/>
                      <a:gd name="connsiteX1" fmla="*/ 304905 w 4551680"/>
                      <a:gd name="connsiteY1" fmla="*/ 1137920 h 4551680"/>
                      <a:gd name="connsiteX2" fmla="*/ 2275840 w 4551680"/>
                      <a:gd name="connsiteY2" fmla="*/ 0 h 4551680"/>
                      <a:gd name="connsiteX3" fmla="*/ 2275840 w 4551680"/>
                      <a:gd name="connsiteY3" fmla="*/ 2275840 h 4551680"/>
                      <a:gd name="connsiteX4" fmla="*/ 304905 w 4551680"/>
                      <a:gd name="connsiteY4" fmla="*/ 341376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304905" y="3413760"/>
                        </a:moveTo>
                        <a:cubicBezTo>
                          <a:pt x="-101635" y="2709613"/>
                          <a:pt x="-101635" y="1842067"/>
                          <a:pt x="304905" y="1137920"/>
                        </a:cubicBezTo>
                        <a:cubicBezTo>
                          <a:pt x="711445" y="433773"/>
                          <a:pt x="1462761" y="0"/>
                          <a:pt x="2275840" y="0"/>
                        </a:cubicBezTo>
                        <a:lnTo>
                          <a:pt x="2275840" y="2275840"/>
                        </a:lnTo>
                        <a:lnTo>
                          <a:pt x="304905" y="3413760"/>
                        </a:lnTo>
                        <a:close/>
                      </a:path>
                    </a:pathLst>
                  </a:custGeom>
                  <a:solidFill>
                    <a:srgbClr val="E7FFE5"/>
                  </a:solidFill>
                  <a:ln w="9525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pl-PL" sz="3200" i="1" dirty="0">
                      <a:solidFill>
                        <a:schemeClr val="accent6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1" name="PoleTekstowe 24">
                  <a:extLst>
                    <a:ext uri="{FF2B5EF4-FFF2-40B4-BE49-F238E27FC236}">
                      <a16:creationId xmlns:a16="http://schemas.microsoft.com/office/drawing/2014/main" id="{9C503978-974C-0E48-8F4D-E8DEED0556B0}"/>
                    </a:ext>
                  </a:extLst>
                </p:cNvPr>
                <p:cNvSpPr txBox="1"/>
                <p:nvPr/>
              </p:nvSpPr>
              <p:spPr>
                <a:xfrm>
                  <a:off x="7170529" y="2799418"/>
                  <a:ext cx="830548" cy="39179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kumimoji="1" lang="pl-PL" sz="2800" b="1" dirty="0">
                      <a:solidFill>
                        <a:srgbClr val="4C3A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Ciało</a:t>
                  </a:r>
                </a:p>
              </p:txBody>
            </p:sp>
            <p:sp>
              <p:nvSpPr>
                <p:cNvPr id="32" name="PoleTekstowe 25">
                  <a:extLst>
                    <a:ext uri="{FF2B5EF4-FFF2-40B4-BE49-F238E27FC236}">
                      <a16:creationId xmlns:a16="http://schemas.microsoft.com/office/drawing/2014/main" id="{78E71ED8-7E49-DC40-810A-093537705194}"/>
                    </a:ext>
                  </a:extLst>
                </p:cNvPr>
                <p:cNvSpPr txBox="1"/>
                <p:nvPr/>
              </p:nvSpPr>
              <p:spPr>
                <a:xfrm>
                  <a:off x="8858631" y="2802522"/>
                  <a:ext cx="913363" cy="39179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2800" b="1" dirty="0">
                      <a:solidFill>
                        <a:schemeClr val="accent6">
                          <a:lumMod val="50000"/>
                        </a:schemeClr>
                      </a:solidFill>
                      <a:latin typeface="Arial" charset="0"/>
                    </a:rPr>
                    <a:t>Dusza</a:t>
                  </a:r>
                </a:p>
              </p:txBody>
            </p:sp>
            <p:sp>
              <p:nvSpPr>
                <p:cNvPr id="33" name="PoleTekstowe 26">
                  <a:extLst>
                    <a:ext uri="{FF2B5EF4-FFF2-40B4-BE49-F238E27FC236}">
                      <a16:creationId xmlns:a16="http://schemas.microsoft.com/office/drawing/2014/main" id="{9AAD8017-C7CA-0B4D-8DE6-B45173677CB0}"/>
                    </a:ext>
                  </a:extLst>
                </p:cNvPr>
                <p:cNvSpPr txBox="1"/>
                <p:nvPr/>
              </p:nvSpPr>
              <p:spPr>
                <a:xfrm>
                  <a:off x="7968421" y="1703843"/>
                  <a:ext cx="1031383" cy="39179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2800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Duch</a:t>
                  </a:r>
                </a:p>
              </p:txBody>
            </p:sp>
          </p:grpSp>
          <p:sp>
            <p:nvSpPr>
              <p:cNvPr id="21" name="PoleTekstowe 13">
                <a:extLst>
                  <a:ext uri="{FF2B5EF4-FFF2-40B4-BE49-F238E27FC236}">
                    <a16:creationId xmlns:a16="http://schemas.microsoft.com/office/drawing/2014/main" id="{7B2A6BA5-D0E7-4A4E-9828-09B803B17EA1}"/>
                  </a:ext>
                </a:extLst>
              </p:cNvPr>
              <p:cNvSpPr txBox="1"/>
              <p:nvPr/>
            </p:nvSpPr>
            <p:spPr>
              <a:xfrm>
                <a:off x="596732" y="2278737"/>
                <a:ext cx="778024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zmysły</a:t>
                </a:r>
              </a:p>
            </p:txBody>
          </p:sp>
          <p:sp>
            <p:nvSpPr>
              <p:cNvPr id="22" name="PoleTekstowe 14">
                <a:extLst>
                  <a:ext uri="{FF2B5EF4-FFF2-40B4-BE49-F238E27FC236}">
                    <a16:creationId xmlns:a16="http://schemas.microsoft.com/office/drawing/2014/main" id="{81832BD6-C539-F340-9B6C-92E2D492037D}"/>
                  </a:ext>
                </a:extLst>
              </p:cNvPr>
              <p:cNvSpPr txBox="1"/>
              <p:nvPr/>
            </p:nvSpPr>
            <p:spPr>
              <a:xfrm>
                <a:off x="945634" y="3089215"/>
                <a:ext cx="867793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mięśnie</a:t>
                </a:r>
              </a:p>
            </p:txBody>
          </p:sp>
          <p:sp>
            <p:nvSpPr>
              <p:cNvPr id="23" name="PoleTekstowe 15">
                <a:extLst>
                  <a:ext uri="{FF2B5EF4-FFF2-40B4-BE49-F238E27FC236}">
                    <a16:creationId xmlns:a16="http://schemas.microsoft.com/office/drawing/2014/main" id="{23DF18EF-6B0C-474B-BFAA-0E1CC0662560}"/>
                  </a:ext>
                </a:extLst>
              </p:cNvPr>
              <p:cNvSpPr txBox="1"/>
              <p:nvPr/>
            </p:nvSpPr>
            <p:spPr>
              <a:xfrm>
                <a:off x="2023196" y="3250049"/>
                <a:ext cx="547192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wola</a:t>
                </a:r>
              </a:p>
            </p:txBody>
          </p:sp>
          <p:sp>
            <p:nvSpPr>
              <p:cNvPr id="24" name="PoleTekstowe 16">
                <a:extLst>
                  <a:ext uri="{FF2B5EF4-FFF2-40B4-BE49-F238E27FC236}">
                    <a16:creationId xmlns:a16="http://schemas.microsoft.com/office/drawing/2014/main" id="{6F2C9CE4-265F-7547-A4BC-0E53AD88AD09}"/>
                  </a:ext>
                </a:extLst>
              </p:cNvPr>
              <p:cNvSpPr txBox="1"/>
              <p:nvPr/>
            </p:nvSpPr>
            <p:spPr>
              <a:xfrm>
                <a:off x="2456628" y="2221139"/>
                <a:ext cx="1034505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charakter</a:t>
                </a:r>
              </a:p>
            </p:txBody>
          </p:sp>
          <p:sp>
            <p:nvSpPr>
              <p:cNvPr id="25" name="PoleTekstowe 17">
                <a:extLst>
                  <a:ext uri="{FF2B5EF4-FFF2-40B4-BE49-F238E27FC236}">
                    <a16:creationId xmlns:a16="http://schemas.microsoft.com/office/drawing/2014/main" id="{B96F64E1-3AB0-344C-8146-72AED2D9660C}"/>
                  </a:ext>
                </a:extLst>
              </p:cNvPr>
              <p:cNvSpPr txBox="1"/>
              <p:nvPr/>
            </p:nvSpPr>
            <p:spPr>
              <a:xfrm>
                <a:off x="2431918" y="2940961"/>
                <a:ext cx="675432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umysł</a:t>
                </a:r>
              </a:p>
            </p:txBody>
          </p:sp>
          <p:sp>
            <p:nvSpPr>
              <p:cNvPr id="26" name="PoleTekstowe 18">
                <a:extLst>
                  <a:ext uri="{FF2B5EF4-FFF2-40B4-BE49-F238E27FC236}">
                    <a16:creationId xmlns:a16="http://schemas.microsoft.com/office/drawing/2014/main" id="{43BD2BC7-55BF-4943-A4AB-4AA6B193976F}"/>
                  </a:ext>
                </a:extLst>
              </p:cNvPr>
              <p:cNvSpPr txBox="1"/>
              <p:nvPr/>
            </p:nvSpPr>
            <p:spPr>
              <a:xfrm>
                <a:off x="2009866" y="2573341"/>
                <a:ext cx="816496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emocje</a:t>
                </a:r>
              </a:p>
            </p:txBody>
          </p:sp>
          <p:sp>
            <p:nvSpPr>
              <p:cNvPr id="27" name="PoleTekstowe 19">
                <a:extLst>
                  <a:ext uri="{FF2B5EF4-FFF2-40B4-BE49-F238E27FC236}">
                    <a16:creationId xmlns:a16="http://schemas.microsoft.com/office/drawing/2014/main" id="{76D42ADD-F7E7-7F4D-8C3E-F21B1E62C165}"/>
                  </a:ext>
                </a:extLst>
              </p:cNvPr>
              <p:cNvSpPr txBox="1"/>
              <p:nvPr/>
            </p:nvSpPr>
            <p:spPr>
              <a:xfrm>
                <a:off x="1628834" y="1442625"/>
                <a:ext cx="996033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sumienie</a:t>
                </a:r>
              </a:p>
            </p:txBody>
          </p:sp>
          <p:sp>
            <p:nvSpPr>
              <p:cNvPr id="28" name="PoleTekstowe 20">
                <a:extLst>
                  <a:ext uri="{FF2B5EF4-FFF2-40B4-BE49-F238E27FC236}">
                    <a16:creationId xmlns:a16="http://schemas.microsoft.com/office/drawing/2014/main" id="{F214BEEF-3D3C-AA43-B4DF-F630088602D6}"/>
                  </a:ext>
                </a:extLst>
              </p:cNvPr>
              <p:cNvSpPr txBox="1"/>
              <p:nvPr/>
            </p:nvSpPr>
            <p:spPr>
              <a:xfrm>
                <a:off x="648595" y="781140"/>
                <a:ext cx="1521818" cy="626701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r>
                  <a:rPr lang="pl-PL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świadomość </a:t>
                </a:r>
                <a:br>
                  <a:rPr lang="pl-PL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istnienia Boga</a:t>
                </a:r>
              </a:p>
            </p:txBody>
          </p:sp>
          <p:sp>
            <p:nvSpPr>
              <p:cNvPr id="29" name="PoleTekstowe 22">
                <a:extLst>
                  <a:ext uri="{FF2B5EF4-FFF2-40B4-BE49-F238E27FC236}">
                    <a16:creationId xmlns:a16="http://schemas.microsoft.com/office/drawing/2014/main" id="{5DA15215-5958-DB43-AE96-5444BAB9C1B5}"/>
                  </a:ext>
                </a:extLst>
              </p:cNvPr>
              <p:cNvSpPr txBox="1"/>
              <p:nvPr/>
            </p:nvSpPr>
            <p:spPr>
              <a:xfrm>
                <a:off x="749270" y="2677627"/>
                <a:ext cx="893441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i="1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odruchy</a:t>
                </a:r>
                <a:endPara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" name="Łącznik prosty ze strzałką 13">
              <a:extLst>
                <a:ext uri="{FF2B5EF4-FFF2-40B4-BE49-F238E27FC236}">
                  <a16:creationId xmlns:a16="http://schemas.microsoft.com/office/drawing/2014/main" id="{6491D807-FD19-F545-AB1D-4EA4A29D08C0}"/>
                </a:ext>
              </a:extLst>
            </p:cNvPr>
            <p:cNvCxnSpPr/>
            <p:nvPr/>
          </p:nvCxnSpPr>
          <p:spPr>
            <a:xfrm>
              <a:off x="2076935" y="4276240"/>
              <a:ext cx="906137" cy="620183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ze strzałką 14">
              <a:extLst>
                <a:ext uri="{FF2B5EF4-FFF2-40B4-BE49-F238E27FC236}">
                  <a16:creationId xmlns:a16="http://schemas.microsoft.com/office/drawing/2014/main" id="{0FE1F878-BA1F-664C-9AA2-E3F223E3A2A6}"/>
                </a:ext>
              </a:extLst>
            </p:cNvPr>
            <p:cNvCxnSpPr>
              <a:cxnSpLocks/>
            </p:cNvCxnSpPr>
            <p:nvPr/>
          </p:nvCxnSpPr>
          <p:spPr>
            <a:xfrm>
              <a:off x="-847699" y="4276240"/>
              <a:ext cx="2082293" cy="0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ze strzałką 15">
              <a:extLst>
                <a:ext uri="{FF2B5EF4-FFF2-40B4-BE49-F238E27FC236}">
                  <a16:creationId xmlns:a16="http://schemas.microsoft.com/office/drawing/2014/main" id="{65F39792-C0FE-DC41-B1A1-A034709CB0EB}"/>
                </a:ext>
              </a:extLst>
            </p:cNvPr>
            <p:cNvCxnSpPr/>
            <p:nvPr/>
          </p:nvCxnSpPr>
          <p:spPr>
            <a:xfrm flipH="1" flipV="1">
              <a:off x="2137609" y="5168729"/>
              <a:ext cx="717972" cy="19363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>
              <a:extLst>
                <a:ext uri="{FF2B5EF4-FFF2-40B4-BE49-F238E27FC236}">
                  <a16:creationId xmlns:a16="http://schemas.microsoft.com/office/drawing/2014/main" id="{AAA42D9D-F652-4342-A23F-3124C4ABBF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7704" y="5054414"/>
              <a:ext cx="1713121" cy="599064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AE8F2BC-6D2A-D643-96BA-CB08DDE3FEF9}"/>
              </a:ext>
            </a:extLst>
          </p:cNvPr>
          <p:cNvSpPr txBox="1"/>
          <p:nvPr/>
        </p:nvSpPr>
        <p:spPr>
          <a:xfrm>
            <a:off x="992669" y="4820353"/>
            <a:ext cx="2390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solidFill>
                  <a:srgbClr val="C00000"/>
                </a:solidFill>
              </a:rPr>
              <a:t>Świat</a:t>
            </a:r>
          </a:p>
        </p:txBody>
      </p:sp>
      <p:sp>
        <p:nvSpPr>
          <p:cNvPr id="38" name="Strzałka w lewo i prawo 37">
            <a:extLst>
              <a:ext uri="{FF2B5EF4-FFF2-40B4-BE49-F238E27FC236}">
                <a16:creationId xmlns:a16="http://schemas.microsoft.com/office/drawing/2014/main" id="{3FDF4AF1-9EEF-6A41-BF24-F95BF061D7D0}"/>
              </a:ext>
            </a:extLst>
          </p:cNvPr>
          <p:cNvSpPr/>
          <p:nvPr/>
        </p:nvSpPr>
        <p:spPr>
          <a:xfrm rot="21079014">
            <a:off x="2982068" y="4928247"/>
            <a:ext cx="1728439" cy="769434"/>
          </a:xfrm>
          <a:prstGeom prst="leftRightArrow">
            <a:avLst/>
          </a:prstGeom>
          <a:solidFill>
            <a:srgbClr val="FFE0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0572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EC9C5-3C25-DB47-982E-D9BDD6B1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Ilustracje z dzieła </a:t>
            </a:r>
            <a:r>
              <a:rPr lang="pl-PL" sz="3600" dirty="0" err="1"/>
              <a:t>René</a:t>
            </a:r>
            <a:r>
              <a:rPr lang="pl-PL" sz="3600" dirty="0"/>
              <a:t> Descartes (Kartezjusz):</a:t>
            </a:r>
            <a:br>
              <a:rPr lang="pl-PL" sz="3600" dirty="0"/>
            </a:br>
            <a:r>
              <a:rPr lang="pl-PL" sz="3600" i="1" dirty="0" err="1"/>
              <a:t>L’homme</a:t>
            </a:r>
            <a:r>
              <a:rPr lang="pl-PL" sz="3600" i="1" dirty="0"/>
              <a:t>, et </a:t>
            </a:r>
            <a:r>
              <a:rPr lang="pl-PL" sz="3600" i="1" dirty="0" err="1"/>
              <a:t>un</a:t>
            </a:r>
            <a:r>
              <a:rPr lang="pl-PL" sz="3600" i="1" dirty="0"/>
              <a:t> </a:t>
            </a:r>
            <a:r>
              <a:rPr lang="pl-PL" sz="3600" i="1" dirty="0" err="1"/>
              <a:t>Traitté</a:t>
            </a:r>
            <a:r>
              <a:rPr lang="pl-PL" sz="3600" i="1" dirty="0"/>
              <a:t> de la </a:t>
            </a:r>
            <a:r>
              <a:rPr lang="pl-PL" sz="3600" i="1" dirty="0" err="1"/>
              <a:t>formation</a:t>
            </a:r>
            <a:r>
              <a:rPr lang="pl-PL" sz="3600" i="1" dirty="0"/>
              <a:t> </a:t>
            </a:r>
            <a:r>
              <a:rPr lang="pl-PL" sz="3600" i="1" dirty="0" err="1"/>
              <a:t>du</a:t>
            </a:r>
            <a:r>
              <a:rPr lang="pl-PL" sz="3600" i="1" dirty="0"/>
              <a:t> </a:t>
            </a:r>
            <a:r>
              <a:rPr lang="pl-PL" sz="3600" i="1" dirty="0" err="1"/>
              <a:t>foetus</a:t>
            </a:r>
            <a:r>
              <a:rPr lang="pl-PL" sz="3600" dirty="0"/>
              <a:t>, 1664.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33B762-CB46-CB4D-97F3-2D6782921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816" y="2290103"/>
            <a:ext cx="3450339" cy="418712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5058657-CE20-164D-B72D-254C94C39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38018" y="2360232"/>
            <a:ext cx="3724995" cy="3939213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56343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E2A35F-DD93-F542-944B-FB17EB42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Jak przebiega informacja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4430465B-B6B2-3D4E-986F-904FCCD243B7}"/>
              </a:ext>
            </a:extLst>
          </p:cNvPr>
          <p:cNvGrpSpPr/>
          <p:nvPr/>
        </p:nvGrpSpPr>
        <p:grpSpPr>
          <a:xfrm>
            <a:off x="2933892" y="2464919"/>
            <a:ext cx="5109648" cy="3560518"/>
            <a:chOff x="-847699" y="2092960"/>
            <a:chExt cx="5109648" cy="3560518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AA1D6EB0-653D-6B45-9A04-C872E796BA1E}"/>
                </a:ext>
              </a:extLst>
            </p:cNvPr>
            <p:cNvGrpSpPr/>
            <p:nvPr/>
          </p:nvGrpSpPr>
          <p:grpSpPr>
            <a:xfrm>
              <a:off x="838200" y="2092960"/>
              <a:ext cx="3423749" cy="3490525"/>
              <a:chOff x="200338" y="340360"/>
              <a:chExt cx="3423749" cy="3490525"/>
            </a:xfrm>
          </p:grpSpPr>
          <p:grpSp>
            <p:nvGrpSpPr>
              <p:cNvPr id="20" name="Grupa 19">
                <a:extLst>
                  <a:ext uri="{FF2B5EF4-FFF2-40B4-BE49-F238E27FC236}">
                    <a16:creationId xmlns:a16="http://schemas.microsoft.com/office/drawing/2014/main" id="{FBD164A1-3E50-B74D-B76B-AAD9E20CFC6A}"/>
                  </a:ext>
                </a:extLst>
              </p:cNvPr>
              <p:cNvGrpSpPr/>
              <p:nvPr/>
            </p:nvGrpSpPr>
            <p:grpSpPr>
              <a:xfrm>
                <a:off x="200338" y="340360"/>
                <a:ext cx="3423749" cy="3490525"/>
                <a:chOff x="7139977" y="1690688"/>
                <a:chExt cx="2691926" cy="2715662"/>
              </a:xfrm>
            </p:grpSpPr>
            <p:grpSp>
              <p:nvGrpSpPr>
                <p:cNvPr id="30" name="Grupa 29">
                  <a:extLst>
                    <a:ext uri="{FF2B5EF4-FFF2-40B4-BE49-F238E27FC236}">
                      <a16:creationId xmlns:a16="http://schemas.microsoft.com/office/drawing/2014/main" id="{5E4DC22E-0E98-5D46-A577-B47FED658E6C}"/>
                    </a:ext>
                  </a:extLst>
                </p:cNvPr>
                <p:cNvGrpSpPr/>
                <p:nvPr/>
              </p:nvGrpSpPr>
              <p:grpSpPr>
                <a:xfrm>
                  <a:off x="7139977" y="1690688"/>
                  <a:ext cx="2691926" cy="2715662"/>
                  <a:chOff x="7139977" y="1690688"/>
                  <a:chExt cx="2691926" cy="2715662"/>
                </a:xfrm>
              </p:grpSpPr>
              <p:sp>
                <p:nvSpPr>
                  <p:cNvPr id="34" name="Dowolny kształt 33">
                    <a:extLst>
                      <a:ext uri="{FF2B5EF4-FFF2-40B4-BE49-F238E27FC236}">
                        <a16:creationId xmlns:a16="http://schemas.microsoft.com/office/drawing/2014/main" id="{89CA4C0B-BE57-5A45-B61B-A4164CB10E7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2275840 w 4551680"/>
                      <a:gd name="connsiteY0" fmla="*/ 0 h 4551680"/>
                      <a:gd name="connsiteX1" fmla="*/ 4246775 w 4551680"/>
                      <a:gd name="connsiteY1" fmla="*/ 1137920 h 4551680"/>
                      <a:gd name="connsiteX2" fmla="*/ 4246775 w 4551680"/>
                      <a:gd name="connsiteY2" fmla="*/ 3413760 h 4551680"/>
                      <a:gd name="connsiteX3" fmla="*/ 2275840 w 4551680"/>
                      <a:gd name="connsiteY3" fmla="*/ 2275840 h 4551680"/>
                      <a:gd name="connsiteX4" fmla="*/ 2275840 w 4551680"/>
                      <a:gd name="connsiteY4" fmla="*/ 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2275840" y="0"/>
                        </a:moveTo>
                        <a:cubicBezTo>
                          <a:pt x="3088919" y="0"/>
                          <a:pt x="3840236" y="433773"/>
                          <a:pt x="4246775" y="1137920"/>
                        </a:cubicBezTo>
                        <a:cubicBezTo>
                          <a:pt x="4653315" y="1842067"/>
                          <a:pt x="4653315" y="2709613"/>
                          <a:pt x="4246775" y="3413760"/>
                        </a:cubicBezTo>
                        <a:lnTo>
                          <a:pt x="2275840" y="2275840"/>
                        </a:lnTo>
                        <a:lnTo>
                          <a:pt x="2275840" y="0"/>
                        </a:lnTo>
                        <a:close/>
                      </a:path>
                    </a:pathLst>
                  </a:custGeom>
                  <a:solidFill>
                    <a:srgbClr val="FFF4C7"/>
                  </a:solidFill>
                  <a:ln>
                    <a:solidFill>
                      <a:srgbClr val="AD8B00"/>
                    </a:solidFill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endParaRPr kumimoji="1" lang="pl-PL" sz="3200" i="1" dirty="0">
                      <a:solidFill>
                        <a:srgbClr val="4C3A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Dowolny kształt 34">
                    <a:extLst>
                      <a:ext uri="{FF2B5EF4-FFF2-40B4-BE49-F238E27FC236}">
                        <a16:creationId xmlns:a16="http://schemas.microsoft.com/office/drawing/2014/main" id="{D2361AC8-ADD8-A441-A35C-21FD059ED33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4246775 w 4551680"/>
                      <a:gd name="connsiteY0" fmla="*/ 3413760 h 4551680"/>
                      <a:gd name="connsiteX1" fmla="*/ 2275840 w 4551680"/>
                      <a:gd name="connsiteY1" fmla="*/ 4551680 h 4551680"/>
                      <a:gd name="connsiteX2" fmla="*/ 304905 w 4551680"/>
                      <a:gd name="connsiteY2" fmla="*/ 3413760 h 4551680"/>
                      <a:gd name="connsiteX3" fmla="*/ 2275840 w 4551680"/>
                      <a:gd name="connsiteY3" fmla="*/ 2275840 h 4551680"/>
                      <a:gd name="connsiteX4" fmla="*/ 4246775 w 4551680"/>
                      <a:gd name="connsiteY4" fmla="*/ 341376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4246775" y="3413760"/>
                        </a:moveTo>
                        <a:cubicBezTo>
                          <a:pt x="3840235" y="4117907"/>
                          <a:pt x="3088919" y="4551680"/>
                          <a:pt x="2275840" y="4551680"/>
                        </a:cubicBezTo>
                        <a:cubicBezTo>
                          <a:pt x="1462761" y="4551680"/>
                          <a:pt x="711444" y="4117907"/>
                          <a:pt x="304905" y="3413760"/>
                        </a:cubicBezTo>
                        <a:lnTo>
                          <a:pt x="2275840" y="2275840"/>
                        </a:lnTo>
                        <a:lnTo>
                          <a:pt x="4246775" y="3413760"/>
                        </a:lnTo>
                        <a:close/>
                      </a:path>
                    </a:pathLst>
                  </a:custGeom>
                  <a:solidFill>
                    <a:srgbClr val="DDF2FF"/>
                  </a:solidFill>
                  <a:ln>
                    <a:solidFill>
                      <a:srgbClr val="0070C0"/>
                    </a:solidFill>
                  </a:ln>
                </p:spPr>
                <p:txBody>
                  <a:bodyPr wrap="none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pl-PL" sz="3200" i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Dowolny kształt 35">
                    <a:extLst>
                      <a:ext uri="{FF2B5EF4-FFF2-40B4-BE49-F238E27FC236}">
                        <a16:creationId xmlns:a16="http://schemas.microsoft.com/office/drawing/2014/main" id="{26C64F20-17AB-004D-A059-61C4E77BAB2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304905 w 4551680"/>
                      <a:gd name="connsiteY0" fmla="*/ 3413760 h 4551680"/>
                      <a:gd name="connsiteX1" fmla="*/ 304905 w 4551680"/>
                      <a:gd name="connsiteY1" fmla="*/ 1137920 h 4551680"/>
                      <a:gd name="connsiteX2" fmla="*/ 2275840 w 4551680"/>
                      <a:gd name="connsiteY2" fmla="*/ 0 h 4551680"/>
                      <a:gd name="connsiteX3" fmla="*/ 2275840 w 4551680"/>
                      <a:gd name="connsiteY3" fmla="*/ 2275840 h 4551680"/>
                      <a:gd name="connsiteX4" fmla="*/ 304905 w 4551680"/>
                      <a:gd name="connsiteY4" fmla="*/ 341376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304905" y="3413760"/>
                        </a:moveTo>
                        <a:cubicBezTo>
                          <a:pt x="-101635" y="2709613"/>
                          <a:pt x="-101635" y="1842067"/>
                          <a:pt x="304905" y="1137920"/>
                        </a:cubicBezTo>
                        <a:cubicBezTo>
                          <a:pt x="711445" y="433773"/>
                          <a:pt x="1462761" y="0"/>
                          <a:pt x="2275840" y="0"/>
                        </a:cubicBezTo>
                        <a:lnTo>
                          <a:pt x="2275840" y="2275840"/>
                        </a:lnTo>
                        <a:lnTo>
                          <a:pt x="304905" y="3413760"/>
                        </a:lnTo>
                        <a:close/>
                      </a:path>
                    </a:pathLst>
                  </a:custGeom>
                  <a:solidFill>
                    <a:srgbClr val="E7FFE5"/>
                  </a:solidFill>
                  <a:ln w="9525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pl-PL" sz="3200" i="1" dirty="0">
                      <a:solidFill>
                        <a:schemeClr val="accent6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1" name="PoleTekstowe 24">
                  <a:extLst>
                    <a:ext uri="{FF2B5EF4-FFF2-40B4-BE49-F238E27FC236}">
                      <a16:creationId xmlns:a16="http://schemas.microsoft.com/office/drawing/2014/main" id="{9C503978-974C-0E48-8F4D-E8DEED0556B0}"/>
                    </a:ext>
                  </a:extLst>
                </p:cNvPr>
                <p:cNvSpPr txBox="1"/>
                <p:nvPr/>
              </p:nvSpPr>
              <p:spPr>
                <a:xfrm>
                  <a:off x="7170529" y="2799418"/>
                  <a:ext cx="830548" cy="39179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kumimoji="1" lang="pl-PL" sz="2800" b="1" dirty="0">
                      <a:solidFill>
                        <a:srgbClr val="4C3A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Ciało</a:t>
                  </a:r>
                </a:p>
              </p:txBody>
            </p:sp>
            <p:sp>
              <p:nvSpPr>
                <p:cNvPr id="32" name="PoleTekstowe 25">
                  <a:extLst>
                    <a:ext uri="{FF2B5EF4-FFF2-40B4-BE49-F238E27FC236}">
                      <a16:creationId xmlns:a16="http://schemas.microsoft.com/office/drawing/2014/main" id="{78E71ED8-7E49-DC40-810A-093537705194}"/>
                    </a:ext>
                  </a:extLst>
                </p:cNvPr>
                <p:cNvSpPr txBox="1"/>
                <p:nvPr/>
              </p:nvSpPr>
              <p:spPr>
                <a:xfrm>
                  <a:off x="8858631" y="2802522"/>
                  <a:ext cx="913363" cy="39179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2800" b="1" dirty="0">
                      <a:solidFill>
                        <a:schemeClr val="accent6">
                          <a:lumMod val="50000"/>
                        </a:schemeClr>
                      </a:solidFill>
                      <a:latin typeface="Arial" charset="0"/>
                    </a:rPr>
                    <a:t>Dusza</a:t>
                  </a:r>
                </a:p>
              </p:txBody>
            </p:sp>
            <p:sp>
              <p:nvSpPr>
                <p:cNvPr id="33" name="PoleTekstowe 26">
                  <a:extLst>
                    <a:ext uri="{FF2B5EF4-FFF2-40B4-BE49-F238E27FC236}">
                      <a16:creationId xmlns:a16="http://schemas.microsoft.com/office/drawing/2014/main" id="{9AAD8017-C7CA-0B4D-8DE6-B45173677CB0}"/>
                    </a:ext>
                  </a:extLst>
                </p:cNvPr>
                <p:cNvSpPr txBox="1"/>
                <p:nvPr/>
              </p:nvSpPr>
              <p:spPr>
                <a:xfrm>
                  <a:off x="7968421" y="1703843"/>
                  <a:ext cx="1031383" cy="39179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2800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Duch</a:t>
                  </a:r>
                </a:p>
              </p:txBody>
            </p:sp>
          </p:grpSp>
          <p:sp>
            <p:nvSpPr>
              <p:cNvPr id="21" name="PoleTekstowe 13">
                <a:extLst>
                  <a:ext uri="{FF2B5EF4-FFF2-40B4-BE49-F238E27FC236}">
                    <a16:creationId xmlns:a16="http://schemas.microsoft.com/office/drawing/2014/main" id="{7B2A6BA5-D0E7-4A4E-9828-09B803B17EA1}"/>
                  </a:ext>
                </a:extLst>
              </p:cNvPr>
              <p:cNvSpPr txBox="1"/>
              <p:nvPr/>
            </p:nvSpPr>
            <p:spPr>
              <a:xfrm>
                <a:off x="596732" y="2278737"/>
                <a:ext cx="778024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zmysły</a:t>
                </a:r>
              </a:p>
            </p:txBody>
          </p:sp>
          <p:sp>
            <p:nvSpPr>
              <p:cNvPr id="22" name="PoleTekstowe 14">
                <a:extLst>
                  <a:ext uri="{FF2B5EF4-FFF2-40B4-BE49-F238E27FC236}">
                    <a16:creationId xmlns:a16="http://schemas.microsoft.com/office/drawing/2014/main" id="{81832BD6-C539-F340-9B6C-92E2D492037D}"/>
                  </a:ext>
                </a:extLst>
              </p:cNvPr>
              <p:cNvSpPr txBox="1"/>
              <p:nvPr/>
            </p:nvSpPr>
            <p:spPr>
              <a:xfrm>
                <a:off x="945634" y="3089215"/>
                <a:ext cx="867793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mięśnie</a:t>
                </a:r>
              </a:p>
            </p:txBody>
          </p:sp>
          <p:sp>
            <p:nvSpPr>
              <p:cNvPr id="23" name="PoleTekstowe 15">
                <a:extLst>
                  <a:ext uri="{FF2B5EF4-FFF2-40B4-BE49-F238E27FC236}">
                    <a16:creationId xmlns:a16="http://schemas.microsoft.com/office/drawing/2014/main" id="{23DF18EF-6B0C-474B-BFAA-0E1CC0662560}"/>
                  </a:ext>
                </a:extLst>
              </p:cNvPr>
              <p:cNvSpPr txBox="1"/>
              <p:nvPr/>
            </p:nvSpPr>
            <p:spPr>
              <a:xfrm>
                <a:off x="2023196" y="3250049"/>
                <a:ext cx="547192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wola</a:t>
                </a:r>
              </a:p>
            </p:txBody>
          </p:sp>
          <p:sp>
            <p:nvSpPr>
              <p:cNvPr id="24" name="PoleTekstowe 16">
                <a:extLst>
                  <a:ext uri="{FF2B5EF4-FFF2-40B4-BE49-F238E27FC236}">
                    <a16:creationId xmlns:a16="http://schemas.microsoft.com/office/drawing/2014/main" id="{6F2C9CE4-265F-7547-A4BC-0E53AD88AD09}"/>
                  </a:ext>
                </a:extLst>
              </p:cNvPr>
              <p:cNvSpPr txBox="1"/>
              <p:nvPr/>
            </p:nvSpPr>
            <p:spPr>
              <a:xfrm>
                <a:off x="2456628" y="2221139"/>
                <a:ext cx="1034505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charakter</a:t>
                </a:r>
              </a:p>
            </p:txBody>
          </p:sp>
          <p:sp>
            <p:nvSpPr>
              <p:cNvPr id="25" name="PoleTekstowe 17">
                <a:extLst>
                  <a:ext uri="{FF2B5EF4-FFF2-40B4-BE49-F238E27FC236}">
                    <a16:creationId xmlns:a16="http://schemas.microsoft.com/office/drawing/2014/main" id="{B96F64E1-3AB0-344C-8146-72AED2D9660C}"/>
                  </a:ext>
                </a:extLst>
              </p:cNvPr>
              <p:cNvSpPr txBox="1"/>
              <p:nvPr/>
            </p:nvSpPr>
            <p:spPr>
              <a:xfrm>
                <a:off x="2431918" y="2940961"/>
                <a:ext cx="675432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umysł</a:t>
                </a:r>
              </a:p>
            </p:txBody>
          </p:sp>
          <p:sp>
            <p:nvSpPr>
              <p:cNvPr id="26" name="PoleTekstowe 18">
                <a:extLst>
                  <a:ext uri="{FF2B5EF4-FFF2-40B4-BE49-F238E27FC236}">
                    <a16:creationId xmlns:a16="http://schemas.microsoft.com/office/drawing/2014/main" id="{43BD2BC7-55BF-4943-A4AB-4AA6B193976F}"/>
                  </a:ext>
                </a:extLst>
              </p:cNvPr>
              <p:cNvSpPr txBox="1"/>
              <p:nvPr/>
            </p:nvSpPr>
            <p:spPr>
              <a:xfrm>
                <a:off x="2009866" y="2573341"/>
                <a:ext cx="816496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emocje</a:t>
                </a:r>
              </a:p>
            </p:txBody>
          </p:sp>
          <p:sp>
            <p:nvSpPr>
              <p:cNvPr id="27" name="PoleTekstowe 19">
                <a:extLst>
                  <a:ext uri="{FF2B5EF4-FFF2-40B4-BE49-F238E27FC236}">
                    <a16:creationId xmlns:a16="http://schemas.microsoft.com/office/drawing/2014/main" id="{76D42ADD-F7E7-7F4D-8C3E-F21B1E62C165}"/>
                  </a:ext>
                </a:extLst>
              </p:cNvPr>
              <p:cNvSpPr txBox="1"/>
              <p:nvPr/>
            </p:nvSpPr>
            <p:spPr>
              <a:xfrm>
                <a:off x="1628834" y="1442625"/>
                <a:ext cx="996033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sumienie</a:t>
                </a:r>
              </a:p>
            </p:txBody>
          </p:sp>
          <p:sp>
            <p:nvSpPr>
              <p:cNvPr id="28" name="PoleTekstowe 20">
                <a:extLst>
                  <a:ext uri="{FF2B5EF4-FFF2-40B4-BE49-F238E27FC236}">
                    <a16:creationId xmlns:a16="http://schemas.microsoft.com/office/drawing/2014/main" id="{F214BEEF-3D3C-AA43-B4DF-F630088602D6}"/>
                  </a:ext>
                </a:extLst>
              </p:cNvPr>
              <p:cNvSpPr txBox="1"/>
              <p:nvPr/>
            </p:nvSpPr>
            <p:spPr>
              <a:xfrm>
                <a:off x="648595" y="781140"/>
                <a:ext cx="1521818" cy="626701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r>
                  <a:rPr lang="pl-PL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świadomość </a:t>
                </a:r>
                <a:br>
                  <a:rPr lang="pl-PL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istnienia Boga</a:t>
                </a:r>
              </a:p>
            </p:txBody>
          </p:sp>
          <p:sp>
            <p:nvSpPr>
              <p:cNvPr id="29" name="PoleTekstowe 22">
                <a:extLst>
                  <a:ext uri="{FF2B5EF4-FFF2-40B4-BE49-F238E27FC236}">
                    <a16:creationId xmlns:a16="http://schemas.microsoft.com/office/drawing/2014/main" id="{5DA15215-5958-DB43-AE96-5444BAB9C1B5}"/>
                  </a:ext>
                </a:extLst>
              </p:cNvPr>
              <p:cNvSpPr txBox="1"/>
              <p:nvPr/>
            </p:nvSpPr>
            <p:spPr>
              <a:xfrm>
                <a:off x="749270" y="2677627"/>
                <a:ext cx="893441" cy="3497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i="1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odruchy</a:t>
                </a:r>
                <a:endPara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" name="Łącznik prosty ze strzałką 13">
              <a:extLst>
                <a:ext uri="{FF2B5EF4-FFF2-40B4-BE49-F238E27FC236}">
                  <a16:creationId xmlns:a16="http://schemas.microsoft.com/office/drawing/2014/main" id="{6491D807-FD19-F545-AB1D-4EA4A29D08C0}"/>
                </a:ext>
              </a:extLst>
            </p:cNvPr>
            <p:cNvCxnSpPr/>
            <p:nvPr/>
          </p:nvCxnSpPr>
          <p:spPr>
            <a:xfrm>
              <a:off x="2076935" y="4276240"/>
              <a:ext cx="906137" cy="620183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ze strzałką 14">
              <a:extLst>
                <a:ext uri="{FF2B5EF4-FFF2-40B4-BE49-F238E27FC236}">
                  <a16:creationId xmlns:a16="http://schemas.microsoft.com/office/drawing/2014/main" id="{0FE1F878-BA1F-664C-9AA2-E3F223E3A2A6}"/>
                </a:ext>
              </a:extLst>
            </p:cNvPr>
            <p:cNvCxnSpPr>
              <a:cxnSpLocks/>
            </p:cNvCxnSpPr>
            <p:nvPr/>
          </p:nvCxnSpPr>
          <p:spPr>
            <a:xfrm>
              <a:off x="-847699" y="4276240"/>
              <a:ext cx="2082293" cy="0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ze strzałką 15">
              <a:extLst>
                <a:ext uri="{FF2B5EF4-FFF2-40B4-BE49-F238E27FC236}">
                  <a16:creationId xmlns:a16="http://schemas.microsoft.com/office/drawing/2014/main" id="{65F39792-C0FE-DC41-B1A1-A034709CB0EB}"/>
                </a:ext>
              </a:extLst>
            </p:cNvPr>
            <p:cNvCxnSpPr/>
            <p:nvPr/>
          </p:nvCxnSpPr>
          <p:spPr>
            <a:xfrm flipH="1" flipV="1">
              <a:off x="2137609" y="5168729"/>
              <a:ext cx="717972" cy="19363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>
              <a:extLst>
                <a:ext uri="{FF2B5EF4-FFF2-40B4-BE49-F238E27FC236}">
                  <a16:creationId xmlns:a16="http://schemas.microsoft.com/office/drawing/2014/main" id="{AAA42D9D-F652-4342-A23F-3124C4ABBF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7704" y="5054414"/>
              <a:ext cx="1713121" cy="599064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AE8F2BC-6D2A-D643-96BA-CB08DDE3FEF9}"/>
              </a:ext>
            </a:extLst>
          </p:cNvPr>
          <p:cNvSpPr txBox="1"/>
          <p:nvPr/>
        </p:nvSpPr>
        <p:spPr>
          <a:xfrm>
            <a:off x="992669" y="4820353"/>
            <a:ext cx="2390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solidFill>
                  <a:srgbClr val="C00000"/>
                </a:solidFill>
              </a:rPr>
              <a:t>Świat</a:t>
            </a:r>
          </a:p>
        </p:txBody>
      </p:sp>
      <p:sp>
        <p:nvSpPr>
          <p:cNvPr id="38" name="Strzałka w lewo i prawo 37">
            <a:extLst>
              <a:ext uri="{FF2B5EF4-FFF2-40B4-BE49-F238E27FC236}">
                <a16:creationId xmlns:a16="http://schemas.microsoft.com/office/drawing/2014/main" id="{3FDF4AF1-9EEF-6A41-BF24-F95BF061D7D0}"/>
              </a:ext>
            </a:extLst>
          </p:cNvPr>
          <p:cNvSpPr/>
          <p:nvPr/>
        </p:nvSpPr>
        <p:spPr>
          <a:xfrm rot="21079014">
            <a:off x="2982068" y="4928247"/>
            <a:ext cx="1728439" cy="769434"/>
          </a:xfrm>
          <a:prstGeom prst="leftRightArrow">
            <a:avLst/>
          </a:prstGeom>
          <a:solidFill>
            <a:srgbClr val="FFE0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oleTekstowe 40">
            <a:extLst>
              <a:ext uri="{FF2B5EF4-FFF2-40B4-BE49-F238E27FC236}">
                <a16:creationId xmlns:a16="http://schemas.microsoft.com/office/drawing/2014/main" id="{B42C9B15-3417-A348-8F5F-E6CACF10F7FB}"/>
              </a:ext>
            </a:extLst>
          </p:cNvPr>
          <p:cNvSpPr txBox="1"/>
          <p:nvPr/>
        </p:nvSpPr>
        <p:spPr>
          <a:xfrm>
            <a:off x="9287692" y="1399953"/>
            <a:ext cx="1403196" cy="1088366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sz="6600" b="1" dirty="0">
                <a:solidFill>
                  <a:srgbClr val="C00000"/>
                </a:solidFill>
              </a:rPr>
              <a:t>Bóg</a:t>
            </a:r>
          </a:p>
        </p:txBody>
      </p: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426CB928-1949-624C-8D5C-79B443FCA96D}"/>
              </a:ext>
            </a:extLst>
          </p:cNvPr>
          <p:cNvCxnSpPr>
            <a:cxnSpLocks/>
          </p:cNvCxnSpPr>
          <p:nvPr/>
        </p:nvCxnSpPr>
        <p:spPr>
          <a:xfrm flipH="1">
            <a:off x="7359825" y="3242697"/>
            <a:ext cx="68611" cy="1904407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oleTekstowe 34">
            <a:extLst>
              <a:ext uri="{FF2B5EF4-FFF2-40B4-BE49-F238E27FC236}">
                <a16:creationId xmlns:a16="http://schemas.microsoft.com/office/drawing/2014/main" id="{91943FD6-55AE-F241-B386-BCC50A7D1E76}"/>
              </a:ext>
            </a:extLst>
          </p:cNvPr>
          <p:cNvSpPr txBox="1"/>
          <p:nvPr/>
        </p:nvSpPr>
        <p:spPr>
          <a:xfrm>
            <a:off x="6957989" y="2683156"/>
            <a:ext cx="803672" cy="62670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Duch</a:t>
            </a:r>
            <a:br>
              <a:rPr lang="pl-PL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Święty</a:t>
            </a:r>
          </a:p>
        </p:txBody>
      </p:sp>
      <p:sp>
        <p:nvSpPr>
          <p:cNvPr id="46" name="Strzałka w lewo i prawo 45">
            <a:extLst>
              <a:ext uri="{FF2B5EF4-FFF2-40B4-BE49-F238E27FC236}">
                <a16:creationId xmlns:a16="http://schemas.microsoft.com/office/drawing/2014/main" id="{F0949925-C99F-1148-8811-2D9EAF2BC8FE}"/>
              </a:ext>
            </a:extLst>
          </p:cNvPr>
          <p:cNvSpPr/>
          <p:nvPr/>
        </p:nvSpPr>
        <p:spPr>
          <a:xfrm rot="19845658">
            <a:off x="7500426" y="1998123"/>
            <a:ext cx="1728439" cy="769434"/>
          </a:xfrm>
          <a:prstGeom prst="leftRightArrow">
            <a:avLst/>
          </a:prstGeom>
          <a:solidFill>
            <a:srgbClr val="FFE0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67593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EA5F788A-81D1-B248-86CC-B89363B2A5BB}"/>
              </a:ext>
            </a:extLst>
          </p:cNvPr>
          <p:cNvSpPr txBox="1"/>
          <p:nvPr/>
        </p:nvSpPr>
        <p:spPr>
          <a:xfrm>
            <a:off x="1288394" y="5074416"/>
            <a:ext cx="2109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dirty="0">
                <a:solidFill>
                  <a:srgbClr val="FF0000"/>
                </a:solidFill>
              </a:rPr>
              <a:t>odczuwanie</a:t>
            </a:r>
          </a:p>
          <a:p>
            <a:r>
              <a:rPr lang="pl-PL" dirty="0">
                <a:solidFill>
                  <a:srgbClr val="FF0000"/>
                </a:solidFill>
              </a:rPr>
              <a:t>poznawanie</a:t>
            </a:r>
          </a:p>
          <a:p>
            <a:r>
              <a:rPr lang="pl-PL" dirty="0">
                <a:solidFill>
                  <a:srgbClr val="FF0000"/>
                </a:solidFill>
              </a:rPr>
              <a:t>badanie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5BB6C23A-8954-A340-99BD-32728C424DB5}"/>
              </a:ext>
            </a:extLst>
          </p:cNvPr>
          <p:cNvSpPr txBox="1"/>
          <p:nvPr/>
        </p:nvSpPr>
        <p:spPr>
          <a:xfrm>
            <a:off x="8116331" y="5251887"/>
            <a:ext cx="272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r>
              <a:rPr lang="pl-PL" dirty="0">
                <a:solidFill>
                  <a:srgbClr val="FF0000"/>
                </a:solidFill>
              </a:rPr>
              <a:t>działania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komunikowanie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przemieszczanie się</a:t>
            </a:r>
          </a:p>
        </p:txBody>
      </p:sp>
      <p:sp>
        <p:nvSpPr>
          <p:cNvPr id="40" name="Chmurka 39">
            <a:extLst>
              <a:ext uri="{FF2B5EF4-FFF2-40B4-BE49-F238E27FC236}">
                <a16:creationId xmlns:a16="http://schemas.microsoft.com/office/drawing/2014/main" id="{2263D317-3B11-8D47-B3C2-E78107FEEF8F}"/>
              </a:ext>
            </a:extLst>
          </p:cNvPr>
          <p:cNvSpPr/>
          <p:nvPr/>
        </p:nvSpPr>
        <p:spPr>
          <a:xfrm>
            <a:off x="4732640" y="2916195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D43829D5-ED35-3943-B5EB-59FF48C7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Naturalistyczny model </a:t>
            </a:r>
            <a:br>
              <a:rPr lang="pl-PL" dirty="0"/>
            </a:br>
            <a:r>
              <a:rPr lang="pl-PL" dirty="0"/>
              <a:t>informacyjny człowieka</a:t>
            </a:r>
          </a:p>
        </p:txBody>
      </p:sp>
    </p:spTree>
    <p:extLst>
      <p:ext uri="{BB962C8B-B14F-4D97-AF65-F5344CB8AC3E}">
        <p14:creationId xmlns:p14="http://schemas.microsoft.com/office/powerpoint/2010/main" val="6964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618434"/>
            <a:ext cx="9523475" cy="5142974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417735" y="2520778"/>
            <a:ext cx="7408189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92675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98559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8768895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536215" y="4578244"/>
            <a:ext cx="2139140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539B8F26-377D-0745-AA19-74B77B4CD1F5}"/>
              </a:ext>
            </a:extLst>
          </p:cNvPr>
          <p:cNvGrpSpPr/>
          <p:nvPr/>
        </p:nvGrpSpPr>
        <p:grpSpPr>
          <a:xfrm>
            <a:off x="4328499" y="2916195"/>
            <a:ext cx="3939720" cy="3101546"/>
            <a:chOff x="4328499" y="2916195"/>
            <a:chExt cx="3939720" cy="3101546"/>
          </a:xfrm>
        </p:grpSpPr>
        <p:sp>
          <p:nvSpPr>
            <p:cNvPr id="40" name="Chmurka 39">
              <a:extLst>
                <a:ext uri="{FF2B5EF4-FFF2-40B4-BE49-F238E27FC236}">
                  <a16:creationId xmlns:a16="http://schemas.microsoft.com/office/drawing/2014/main" id="{2263D317-3B11-8D47-B3C2-E78107FEEF8F}"/>
                </a:ext>
              </a:extLst>
            </p:cNvPr>
            <p:cNvSpPr/>
            <p:nvPr/>
          </p:nvSpPr>
          <p:spPr>
            <a:xfrm>
              <a:off x="4732640" y="2916195"/>
              <a:ext cx="3188043" cy="3101546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Procesy myślowe</a:t>
              </a:r>
            </a:p>
            <a:p>
              <a:pPr algn="ctr"/>
              <a:r>
                <a:rPr lang="pl-PL" sz="2000" dirty="0">
                  <a:solidFill>
                    <a:srgbClr val="257549"/>
                  </a:solidFill>
                </a:rPr>
                <a:t>(zamysł)</a:t>
              </a:r>
            </a:p>
          </p:txBody>
        </p:sp>
        <p:sp>
          <p:nvSpPr>
            <p:cNvPr id="41" name="Sześcian 40">
              <a:extLst>
                <a:ext uri="{FF2B5EF4-FFF2-40B4-BE49-F238E27FC236}">
                  <a16:creationId xmlns:a16="http://schemas.microsoft.com/office/drawing/2014/main" id="{8BFE61FB-6071-4C48-B450-678DAA8B1C6C}"/>
                </a:ext>
              </a:extLst>
            </p:cNvPr>
            <p:cNvSpPr/>
            <p:nvPr/>
          </p:nvSpPr>
          <p:spPr>
            <a:xfrm>
              <a:off x="5649871" y="5045419"/>
              <a:ext cx="1058211" cy="473867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mózg</a:t>
              </a:r>
            </a:p>
          </p:txBody>
        </p:sp>
        <p:sp>
          <p:nvSpPr>
            <p:cNvPr id="42" name="Chmurka 41">
              <a:extLst>
                <a:ext uri="{FF2B5EF4-FFF2-40B4-BE49-F238E27FC236}">
                  <a16:creationId xmlns:a16="http://schemas.microsoft.com/office/drawing/2014/main" id="{4FE68A85-D439-5645-9910-57C6A60A72F2}"/>
                </a:ext>
              </a:extLst>
            </p:cNvPr>
            <p:cNvSpPr/>
            <p:nvPr/>
          </p:nvSpPr>
          <p:spPr>
            <a:xfrm>
              <a:off x="4740340" y="3988579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emocje</a:t>
              </a:r>
            </a:p>
          </p:txBody>
        </p:sp>
        <p:sp>
          <p:nvSpPr>
            <p:cNvPr id="43" name="Chmurka 42">
              <a:extLst>
                <a:ext uri="{FF2B5EF4-FFF2-40B4-BE49-F238E27FC236}">
                  <a16:creationId xmlns:a16="http://schemas.microsoft.com/office/drawing/2014/main" id="{D7138351-BFDC-D54C-9EBF-8F9AFE9553C0}"/>
                </a:ext>
              </a:extLst>
            </p:cNvPr>
            <p:cNvSpPr/>
            <p:nvPr/>
          </p:nvSpPr>
          <p:spPr>
            <a:xfrm>
              <a:off x="4328499" y="4483187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analiza</a:t>
              </a:r>
            </a:p>
          </p:txBody>
        </p:sp>
        <p:sp>
          <p:nvSpPr>
            <p:cNvPr id="44" name="Chmurka 43">
              <a:extLst>
                <a:ext uri="{FF2B5EF4-FFF2-40B4-BE49-F238E27FC236}">
                  <a16:creationId xmlns:a16="http://schemas.microsoft.com/office/drawing/2014/main" id="{EA012A4F-587D-DE40-BA13-5EEC1D5A2954}"/>
                </a:ext>
              </a:extLst>
            </p:cNvPr>
            <p:cNvSpPr/>
            <p:nvPr/>
          </p:nvSpPr>
          <p:spPr>
            <a:xfrm>
              <a:off x="5647944" y="4250497"/>
              <a:ext cx="1420958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charakter</a:t>
              </a:r>
            </a:p>
          </p:txBody>
        </p:sp>
        <p:sp>
          <p:nvSpPr>
            <p:cNvPr id="52" name="Chmurka 51">
              <a:extLst>
                <a:ext uri="{FF2B5EF4-FFF2-40B4-BE49-F238E27FC236}">
                  <a16:creationId xmlns:a16="http://schemas.microsoft.com/office/drawing/2014/main" id="{C44422A3-9BF6-E047-984B-E138E8777B19}"/>
                </a:ext>
              </a:extLst>
            </p:cNvPr>
            <p:cNvSpPr/>
            <p:nvPr/>
          </p:nvSpPr>
          <p:spPr>
            <a:xfrm>
              <a:off x="6995507" y="4060033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wola</a:t>
              </a:r>
            </a:p>
          </p:txBody>
        </p:sp>
        <p:sp>
          <p:nvSpPr>
            <p:cNvPr id="53" name="Chmurka 52">
              <a:extLst>
                <a:ext uri="{FF2B5EF4-FFF2-40B4-BE49-F238E27FC236}">
                  <a16:creationId xmlns:a16="http://schemas.microsoft.com/office/drawing/2014/main" id="{B5E891BE-B7F3-0748-8505-4C4670FBB990}"/>
                </a:ext>
              </a:extLst>
            </p:cNvPr>
            <p:cNvSpPr/>
            <p:nvPr/>
          </p:nvSpPr>
          <p:spPr>
            <a:xfrm>
              <a:off x="6552606" y="4536030"/>
              <a:ext cx="1272712" cy="721327"/>
            </a:xfrm>
            <a:prstGeom prst="cloud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poglądy</a:t>
              </a:r>
            </a:p>
          </p:txBody>
        </p:sp>
        <p:sp>
          <p:nvSpPr>
            <p:cNvPr id="54" name="Sześcian 53">
              <a:extLst>
                <a:ext uri="{FF2B5EF4-FFF2-40B4-BE49-F238E27FC236}">
                  <a16:creationId xmlns:a16="http://schemas.microsoft.com/office/drawing/2014/main" id="{1708CD23-C335-AC45-A352-5004232BDC16}"/>
                </a:ext>
              </a:extLst>
            </p:cNvPr>
            <p:cNvSpPr/>
            <p:nvPr/>
          </p:nvSpPr>
          <p:spPr>
            <a:xfrm>
              <a:off x="6163209" y="5487838"/>
              <a:ext cx="1061156" cy="402203"/>
            </a:xfrm>
            <a:prstGeom prst="cube">
              <a:avLst/>
            </a:prstGeom>
            <a:solidFill>
              <a:srgbClr val="D5FFD4"/>
            </a:solidFill>
            <a:ln>
              <a:solidFill>
                <a:srgbClr val="99D1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dirty="0">
                  <a:solidFill>
                    <a:srgbClr val="194F31"/>
                  </a:solidFill>
                </a:rPr>
                <a:t>hormony</a:t>
              </a:r>
              <a:endParaRPr lang="pl-PL" sz="1600" dirty="0">
                <a:solidFill>
                  <a:srgbClr val="194F31"/>
                </a:solidFill>
              </a:endParaRPr>
            </a:p>
          </p:txBody>
        </p:sp>
      </p:grp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947B8D63-5EFD-6048-A0C8-A4A9EF129822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56FAC3E4-0E78-2D42-A690-FD913F57E265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Dowolny kształt 56">
            <a:extLst>
              <a:ext uri="{FF2B5EF4-FFF2-40B4-BE49-F238E27FC236}">
                <a16:creationId xmlns:a16="http://schemas.microsoft.com/office/drawing/2014/main" id="{01DA8965-25B4-EC40-A105-AB6E7087BE0B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F46A4028-15ED-7D41-9ABC-8CD2DD1AE1B3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Łuk 61">
            <a:extLst>
              <a:ext uri="{FF2B5EF4-FFF2-40B4-BE49-F238E27FC236}">
                <a16:creationId xmlns:a16="http://schemas.microsoft.com/office/drawing/2014/main" id="{75EF8F7E-1FDF-FF46-9405-A252EA6D9295}"/>
              </a:ext>
            </a:extLst>
          </p:cNvPr>
          <p:cNvSpPr/>
          <p:nvPr/>
        </p:nvSpPr>
        <p:spPr>
          <a:xfrm rot="10594820" flipV="1">
            <a:off x="5233174" y="2800802"/>
            <a:ext cx="2116462" cy="1669673"/>
          </a:xfrm>
          <a:prstGeom prst="arc">
            <a:avLst>
              <a:gd name="adj1" fmla="val 9105494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1B80B1-5EF6-524A-987A-9C20FA51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Naturalistyczny model informacyjny </a:t>
            </a:r>
            <a:br>
              <a:rPr lang="pl-PL" dirty="0"/>
            </a:br>
            <a:r>
              <a:rPr lang="pl-PL" dirty="0"/>
              <a:t>człowieka ale więcej szczegółów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6568F599-C717-9D4C-B55D-B94A17980339}"/>
              </a:ext>
            </a:extLst>
          </p:cNvPr>
          <p:cNvSpPr txBox="1"/>
          <p:nvPr/>
        </p:nvSpPr>
        <p:spPr>
          <a:xfrm>
            <a:off x="1288394" y="5074416"/>
            <a:ext cx="2109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dirty="0">
                <a:solidFill>
                  <a:srgbClr val="FF0000"/>
                </a:solidFill>
              </a:rPr>
              <a:t>odczuwanie</a:t>
            </a:r>
          </a:p>
          <a:p>
            <a:r>
              <a:rPr lang="pl-PL" dirty="0">
                <a:solidFill>
                  <a:srgbClr val="FF0000"/>
                </a:solidFill>
              </a:rPr>
              <a:t>poznawanie</a:t>
            </a:r>
          </a:p>
          <a:p>
            <a:r>
              <a:rPr lang="pl-PL" dirty="0">
                <a:solidFill>
                  <a:srgbClr val="FF0000"/>
                </a:solidFill>
              </a:rPr>
              <a:t>badanie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E1C8FFA7-DB2D-1042-9B0D-7E04FB9B93BC}"/>
              </a:ext>
            </a:extLst>
          </p:cNvPr>
          <p:cNvSpPr txBox="1"/>
          <p:nvPr/>
        </p:nvSpPr>
        <p:spPr>
          <a:xfrm>
            <a:off x="8116331" y="5251887"/>
            <a:ext cx="272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r>
              <a:rPr lang="pl-PL" dirty="0">
                <a:solidFill>
                  <a:srgbClr val="FF0000"/>
                </a:solidFill>
              </a:rPr>
              <a:t>działania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komunikowanie</a:t>
            </a:r>
          </a:p>
          <a:p>
            <a:pPr algn="r"/>
            <a:r>
              <a:rPr lang="pl-PL" dirty="0">
                <a:solidFill>
                  <a:srgbClr val="FF0000"/>
                </a:solidFill>
              </a:rPr>
              <a:t>przemieszczanie się</a:t>
            </a:r>
          </a:p>
        </p:txBody>
      </p:sp>
    </p:spTree>
    <p:extLst>
      <p:ext uri="{BB962C8B-B14F-4D97-AF65-F5344CB8AC3E}">
        <p14:creationId xmlns:p14="http://schemas.microsoft.com/office/powerpoint/2010/main" val="13275243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3 pod Fiki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-02-22 Swiatopoglad ucznia - robocza" id="{1BA9BE79-D5B0-FF49-9A89-4F96688B19C6}" vid="{8FE5F894-F069-2040-BB09-92AE3D756D2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 3 pod Fiki</Template>
  <TotalTime>4971</TotalTime>
  <Words>6120</Words>
  <Application>Microsoft Macintosh PowerPoint</Application>
  <PresentationFormat>Panoramiczny</PresentationFormat>
  <Paragraphs>1188</Paragraphs>
  <Slides>145</Slides>
  <Notes>68</Notes>
  <HiddenSlides>4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145</vt:i4>
      </vt:variant>
    </vt:vector>
  </HeadingPairs>
  <TitlesOfParts>
    <vt:vector size="156" baseType="lpstr">
      <vt:lpstr>-apple-system</vt:lpstr>
      <vt:lpstr>Arial</vt:lpstr>
      <vt:lpstr>Arial</vt:lpstr>
      <vt:lpstr>Calibri</vt:lpstr>
      <vt:lpstr>Calibri Light</vt:lpstr>
      <vt:lpstr>Mangal</vt:lpstr>
      <vt:lpstr>Roboto</vt:lpstr>
      <vt:lpstr>Times New Roman</vt:lpstr>
      <vt:lpstr>Verdana</vt:lpstr>
      <vt:lpstr>Wingdings</vt:lpstr>
      <vt:lpstr>Motyw 3 pod Fiki</vt:lpstr>
      <vt:lpstr>O modelowaniu dla S.D.P.</vt:lpstr>
      <vt:lpstr>O tej prezentacji</vt:lpstr>
      <vt:lpstr>Zaproszenie</vt:lpstr>
      <vt:lpstr>Pierwszy konspekt – z notatek</vt:lpstr>
      <vt:lpstr>Plan</vt:lpstr>
      <vt:lpstr>Na wstępie nieco filozofii</vt:lpstr>
      <vt:lpstr>Prezentacja programu PowerPoint</vt:lpstr>
      <vt:lpstr>Mądrość a myślenia</vt:lpstr>
      <vt:lpstr>Model</vt:lpstr>
      <vt:lpstr>Model</vt:lpstr>
      <vt:lpstr>Abstrakcja</vt:lpstr>
      <vt:lpstr>Abstrakcja</vt:lpstr>
      <vt:lpstr>Abstrakcja (psychologii)</vt:lpstr>
      <vt:lpstr>Abstrakcja (filozofia)</vt:lpstr>
      <vt:lpstr>Mądrość a myślenia</vt:lpstr>
      <vt:lpstr>Modelowanie</vt:lpstr>
      <vt:lpstr>Modele</vt:lpstr>
      <vt:lpstr>Model danych w bazie</vt:lpstr>
      <vt:lpstr>Model pola  walki duchowej</vt:lpstr>
      <vt:lpstr>Model przedsiębiorstwa (Business model canvas)</vt:lpstr>
      <vt:lpstr>Model (by Damian ’2023)</vt:lpstr>
      <vt:lpstr>Jak modelować?</vt:lpstr>
      <vt:lpstr>Narzędzia modelowania:  język symboli</vt:lpstr>
      <vt:lpstr>Jak modelować?</vt:lpstr>
      <vt:lpstr>Jak modelować?</vt:lpstr>
      <vt:lpstr>Jak modelować?</vt:lpstr>
      <vt:lpstr>Jak modelować?</vt:lpstr>
      <vt:lpstr>Jak modelować?</vt:lpstr>
      <vt:lpstr>Jak modelować?</vt:lpstr>
      <vt:lpstr>Jak modelować?</vt:lpstr>
      <vt:lpstr>Jak modelować?</vt:lpstr>
      <vt:lpstr>Jak modelować?</vt:lpstr>
      <vt:lpstr>Jak modelować?</vt:lpstr>
      <vt:lpstr>Jak modelować?</vt:lpstr>
      <vt:lpstr>Swobodny dialog</vt:lpstr>
      <vt:lpstr>Swobodny dialog ale obserwowany</vt:lpstr>
      <vt:lpstr>Dialog zakłócany</vt:lpstr>
      <vt:lpstr> Dialektyka</vt:lpstr>
      <vt:lpstr> Dialektyka</vt:lpstr>
      <vt:lpstr>Dialektyka</vt:lpstr>
      <vt:lpstr>Dialektyka jednoosobowa</vt:lpstr>
      <vt:lpstr>Granice używania przypowieści</vt:lpstr>
      <vt:lpstr>Granice używania modelu</vt:lpstr>
      <vt:lpstr>Moje modele</vt:lpstr>
      <vt:lpstr>Moje modele</vt:lpstr>
      <vt:lpstr>#1. Duch, dusza i ciało czyli człowiek trójjedyny</vt:lpstr>
      <vt:lpstr>Moja obserwacja z ’2004</vt:lpstr>
      <vt:lpstr>Moja obserwacja z ’2004 – życie na ziemi</vt:lpstr>
      <vt:lpstr>Moja obserwacja z ’2004 – życie na ziemi </vt:lpstr>
      <vt:lpstr>Gen 1:9 - roślinki</vt:lpstr>
      <vt:lpstr>Istoty stworzone na ziemi mają ciała  (istoty białkowe)</vt:lpstr>
      <vt:lpstr>Istoty stworzone na ziemi mają ciała  (istoty białkowe)</vt:lpstr>
      <vt:lpstr>Ale niektóre mają dusze</vt:lpstr>
      <vt:lpstr>Ale jest na ziemi istota duchowa</vt:lpstr>
      <vt:lpstr>Rdz 2:7</vt:lpstr>
      <vt:lpstr>Rdz 2:26n</vt:lpstr>
      <vt:lpstr>Moje uwagi</vt:lpstr>
      <vt:lpstr>„(…) wierzę w kotów zmartwychwstanie”</vt:lpstr>
      <vt:lpstr>Rz 8:18-23 tpnp</vt:lpstr>
      <vt:lpstr>Rz 8:18nn  a „wiara w kotów zmartwychwstanie”</vt:lpstr>
      <vt:lpstr>Prezentacja programu PowerPoint</vt:lpstr>
      <vt:lpstr>Prezentacja programu PowerPoint</vt:lpstr>
      <vt:lpstr>Prezentacja programu PowerPoint</vt:lpstr>
      <vt:lpstr>Nie trwajmy w błędzie rzymskim, …  … że niby zwierzęta nie mają duszy</vt:lpstr>
      <vt:lpstr>Nie trwajmy w błędzie Onet.pl, ….  … że niby człowiek to tylko jeden z gatunków   … że to lepsze zwierzę</vt:lpstr>
      <vt:lpstr>Prezentacja programu PowerPoint</vt:lpstr>
      <vt:lpstr>Zwierzaki też mają duszę, a człowiek ducha</vt:lpstr>
      <vt:lpstr>Mój model – wersja #1</vt:lpstr>
      <vt:lpstr>Ale jest na ziemi istota duchowa</vt:lpstr>
      <vt:lpstr>Granice modelu: ziemia</vt:lpstr>
      <vt:lpstr>Moja kosmologia ’2015</vt:lpstr>
      <vt:lpstr>Poszerzenie modelu: niebo i ziemia</vt:lpstr>
      <vt:lpstr>Poszerzenie modelu: niebo i ziemia</vt:lpstr>
      <vt:lpstr>Prezentacja programu PowerPoint</vt:lpstr>
      <vt:lpstr>Prezentacja programu PowerPoint</vt:lpstr>
      <vt:lpstr>A może to narysować w kółkach (’2017)</vt:lpstr>
      <vt:lpstr>Centralne koła</vt:lpstr>
      <vt:lpstr>I wpisać tam modelowana elementy (’2017)</vt:lpstr>
      <vt:lpstr>A gdyby narysować to inaczej?</vt:lpstr>
      <vt:lpstr>Aktywności człowieka trójjedynego</vt:lpstr>
      <vt:lpstr>Heniek Wieja…</vt:lpstr>
      <vt:lpstr>Prezentacja programu PowerPoint</vt:lpstr>
      <vt:lpstr>Prezentacja programu PowerPoint</vt:lpstr>
      <vt:lpstr>Prezentacja programu PowerPoint</vt:lpstr>
      <vt:lpstr>1Tes 5:23 ubg</vt:lpstr>
      <vt:lpstr>1Tes 5:23 ubg</vt:lpstr>
      <vt:lpstr>Prezentacja programu PowerPoint</vt:lpstr>
      <vt:lpstr>Prezentacja programu PowerPoint</vt:lpstr>
      <vt:lpstr>Prezentacja programu PowerPoint</vt:lpstr>
      <vt:lpstr>A może da się tam coś dopisać jeszcze?</vt:lpstr>
      <vt:lpstr>Mój model trójedynego człowieka ’2018</vt:lpstr>
      <vt:lpstr>Pytania do tej części - </vt:lpstr>
      <vt:lpstr>#2. Człowiek działający, czyli informacyjny model człowieka.</vt:lpstr>
      <vt:lpstr>Uwagi do materiału</vt:lpstr>
      <vt:lpstr>Jak przebiega informacja</vt:lpstr>
      <vt:lpstr>Ilustracje z dzieła René Descartes (Kartezjusz): L’homme, et un Traitté de la formation du foetus, 1664.</vt:lpstr>
      <vt:lpstr>Jak przebiega informacja</vt:lpstr>
      <vt:lpstr>Naturalistyczny model  informacyjny człowieka</vt:lpstr>
      <vt:lpstr>Naturalistyczny model informacyjny  człowieka ale więcej szczegółów</vt:lpstr>
      <vt:lpstr>Naturalistyczny obraz człowieka  stworzony jest przez naturalistów :-)</vt:lpstr>
      <vt:lpstr>Naturalistyczny model informacyjny  ma pewne dość istotne braki</vt:lpstr>
      <vt:lpstr>Teistyczny model człowieka  </vt:lpstr>
      <vt:lpstr>Teistyczny model człowieka  </vt:lpstr>
      <vt:lpstr>Teistyczny model człowieka  </vt:lpstr>
      <vt:lpstr>Człowiek nowonarodzony  </vt:lpstr>
      <vt:lpstr>Człowiek nowonarodzony  </vt:lpstr>
      <vt:lpstr>Człowiek duchowy  </vt:lpstr>
      <vt:lpstr>Człowiek duchowy  </vt:lpstr>
      <vt:lpstr>Epistemologia człowieka nowonarodzonego  </vt:lpstr>
      <vt:lpstr>Mój model: Człowiek duchowy </vt:lpstr>
      <vt:lpstr>Pytania do tej części - </vt:lpstr>
      <vt:lpstr>Prezentacja programu PowerPoint</vt:lpstr>
      <vt:lpstr>Rysowanie</vt:lpstr>
      <vt:lpstr>Wymiar</vt:lpstr>
      <vt:lpstr>Prezentacja programu PowerPoint</vt:lpstr>
      <vt:lpstr>#3. Biblijny proces rozwoju - naturalny, cielesny, duchowy</vt:lpstr>
      <vt:lpstr>Wstawka z ”morfologii chrześcijaństwa” – trzy rodzaje ludzi.</vt:lpstr>
      <vt:lpstr>Procesy informacyjne w człowieku</vt:lpstr>
      <vt:lpstr>Procesy informacyjne w człowieku nowozrodzonym</vt:lpstr>
      <vt:lpstr>Pojęcia, których używam … i linki do Blue Letter Biblie</vt:lpstr>
      <vt:lpstr>Trzy rodzaje ludzi wg 1Kor2:14-3:3</vt:lpstr>
      <vt:lpstr>Człowiek zmysłowy, człowiek duchowy w EIB</vt:lpstr>
      <vt:lpstr>Dwie kluczowe decyzje  w życiu ucznia Jezusa</vt:lpstr>
      <vt:lpstr>Model: dziecko, sługa, przyjaciel</vt:lpstr>
      <vt:lpstr>Model rozwoju np. 1P</vt:lpstr>
      <vt:lpstr>#3. Biblijny proces rozwoju - naturalny, cielesny, duchowy</vt:lpstr>
      <vt:lpstr>1Kor 2:10-3:3 tpnt</vt:lpstr>
      <vt:lpstr>Pojednanie, nowonarodzenie, przyjęcie zbawienia</vt:lpstr>
      <vt:lpstr>Cel - dojrzałość</vt:lpstr>
      <vt:lpstr>Trzy rodzaje ludzi wg 1Kor2:14-3:3</vt:lpstr>
      <vt:lpstr>Człowiek zmysłowy, człowiek duchowy w UBG – tu jest problem!</vt:lpstr>
      <vt:lpstr>Człowiek zmysłowy, człowiek duchowy w EIB</vt:lpstr>
      <vt:lpstr>Rozwój ucznia Jezus</vt:lpstr>
      <vt:lpstr>Dwie kluczowe decyzje  w życiu ucznia Jezusa</vt:lpstr>
      <vt:lpstr>Zjawisko – Żydzi mesjańscy</vt:lpstr>
      <vt:lpstr>Ale nikt nie rodzi się uczniem Jezusa</vt:lpstr>
      <vt:lpstr>Prezentacja programu PowerPoint</vt:lpstr>
      <vt:lpstr>Granice tego modelu</vt:lpstr>
      <vt:lpstr>Morfologia (?) – nie tym razem.</vt:lpstr>
      <vt:lpstr>Wnioski</vt:lpstr>
      <vt:lpstr>Do druku</vt:lpstr>
      <vt:lpstr>Dodatki</vt:lpstr>
      <vt:lpstr>Mój model trójedynego człowieka ’2018</vt:lpstr>
      <vt:lpstr>Mój model inf. człowieka: Człowiek duchowy</vt:lpstr>
      <vt:lpstr>Naturalistyczny model informacyjny  ma pewne dość istotne braki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modelowaniu</dc:title>
  <dc:creator>Wojciech Apel</dc:creator>
  <cp:lastModifiedBy>Wojciech Apel</cp:lastModifiedBy>
  <cp:revision>96</cp:revision>
  <cp:lastPrinted>2023-03-20T13:00:07Z</cp:lastPrinted>
  <dcterms:created xsi:type="dcterms:W3CDTF">2023-03-05T10:12:37Z</dcterms:created>
  <dcterms:modified xsi:type="dcterms:W3CDTF">2023-03-21T12:42:59Z</dcterms:modified>
</cp:coreProperties>
</file>